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6" r:id="rId5"/>
    <p:sldId id="293" r:id="rId6"/>
    <p:sldId id="294" r:id="rId7"/>
    <p:sldId id="295" r:id="rId8"/>
    <p:sldId id="287" r:id="rId9"/>
    <p:sldId id="279" r:id="rId10"/>
    <p:sldId id="315" r:id="rId11"/>
    <p:sldId id="310" r:id="rId12"/>
    <p:sldId id="313" r:id="rId13"/>
    <p:sldId id="314" r:id="rId14"/>
    <p:sldId id="296" r:id="rId15"/>
    <p:sldId id="280" r:id="rId16"/>
    <p:sldId id="281" r:id="rId17"/>
    <p:sldId id="290" r:id="rId18"/>
    <p:sldId id="291" r:id="rId19"/>
    <p:sldId id="292" r:id="rId20"/>
    <p:sldId id="282" r:id="rId21"/>
    <p:sldId id="298" r:id="rId22"/>
    <p:sldId id="299" r:id="rId23"/>
    <p:sldId id="300" r:id="rId24"/>
    <p:sldId id="283" r:id="rId25"/>
    <p:sldId id="305" r:id="rId26"/>
    <p:sldId id="303" r:id="rId27"/>
    <p:sldId id="312" r:id="rId28"/>
    <p:sldId id="284"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43ED19-E145-4752-A957-A5B0AEDE64B7}">
          <p14:sldIdLst>
            <p14:sldId id="256"/>
            <p14:sldId id="293"/>
            <p14:sldId id="294"/>
            <p14:sldId id="295"/>
            <p14:sldId id="287"/>
            <p14:sldId id="279"/>
            <p14:sldId id="315"/>
            <p14:sldId id="310"/>
            <p14:sldId id="313"/>
            <p14:sldId id="314"/>
            <p14:sldId id="296"/>
            <p14:sldId id="280"/>
            <p14:sldId id="281"/>
            <p14:sldId id="290"/>
            <p14:sldId id="291"/>
            <p14:sldId id="292"/>
            <p14:sldId id="282"/>
            <p14:sldId id="298"/>
            <p14:sldId id="299"/>
            <p14:sldId id="300"/>
            <p14:sldId id="283"/>
            <p14:sldId id="305"/>
            <p14:sldId id="303"/>
            <p14:sldId id="312"/>
            <p14:sldId id="284"/>
          </p14:sldIdLst>
        </p14:section>
      </p14:sectionLst>
    </p:ext>
    <p:ext uri="{EFAFB233-063F-42B5-8137-9DF3F51BA10A}">
      <p15:sldGuideLst xmlns:p15="http://schemas.microsoft.com/office/powerpoint/2012/main">
        <p15:guide id="1" orient="horz" pos="768" userDrawn="1">
          <p15:clr>
            <a:srgbClr val="A4A3A4"/>
          </p15:clr>
        </p15:guide>
        <p15:guide id="2" pos="55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ha Tare" initials="MT" lastIdx="4" clrIdx="0">
    <p:extLst>
      <p:ext uri="{19B8F6BF-5375-455C-9EA6-DF929625EA0E}">
        <p15:presenceInfo xmlns:p15="http://schemas.microsoft.com/office/powerpoint/2012/main" userId="S-1-5-21-3943236109-1808526409-339842346-12850" providerId="AD"/>
      </p:ext>
    </p:extLst>
  </p:cmAuthor>
  <p:cmAuthor id="2" name="Ewa Golonka" initials="EG" lastIdx="11" clrIdx="1">
    <p:extLst>
      <p:ext uri="{19B8F6BF-5375-455C-9EA6-DF929625EA0E}">
        <p15:presenceInfo xmlns:p15="http://schemas.microsoft.com/office/powerpoint/2012/main" userId="S-1-5-21-3943236109-1808526409-339842346-1585" providerId="AD"/>
      </p:ext>
    </p:extLst>
  </p:cmAuthor>
  <p:cmAuthor id="3" name="Martyn Clark" initials="MC" lastIdx="5" clrIdx="2">
    <p:extLst>
      <p:ext uri="{19B8F6BF-5375-455C-9EA6-DF929625EA0E}">
        <p15:presenceInfo xmlns:p15="http://schemas.microsoft.com/office/powerpoint/2012/main" userId="S-1-5-21-3943236109-1808526409-339842346-14069" providerId="AD"/>
      </p:ext>
    </p:extLst>
  </p:cmAuthor>
  <p:cmAuthor id="4" name="Jared Linck" initials="JL" lastIdx="2" clrIdx="3">
    <p:extLst>
      <p:ext uri="{19B8F6BF-5375-455C-9EA6-DF929625EA0E}">
        <p15:presenceInfo xmlns:p15="http://schemas.microsoft.com/office/powerpoint/2012/main" userId="df7aa1eb0f6bb9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E1126"/>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74438" autoAdjust="0"/>
  </p:normalViewPr>
  <p:slideViewPr>
    <p:cSldViewPr>
      <p:cViewPr varScale="1">
        <p:scale>
          <a:sx n="59" d="100"/>
          <a:sy n="59" d="100"/>
        </p:scale>
        <p:origin x="1752" y="72"/>
      </p:cViewPr>
      <p:guideLst>
        <p:guide orient="horz" pos="768"/>
        <p:guide pos="5520"/>
      </p:guideLst>
    </p:cSldViewPr>
  </p:slideViewPr>
  <p:outlineViewPr>
    <p:cViewPr>
      <p:scale>
        <a:sx n="33" d="100"/>
        <a:sy n="33" d="100"/>
      </p:scale>
      <p:origin x="0" y="-3824"/>
    </p:cViewPr>
  </p:outlineViewPr>
  <p:notesTextViewPr>
    <p:cViewPr>
      <p:scale>
        <a:sx n="3" d="2"/>
        <a:sy n="3" d="2"/>
      </p:scale>
      <p:origin x="0" y="0"/>
    </p:cViewPr>
  </p:notesTextViewPr>
  <p:sorterViewPr>
    <p:cViewPr varScale="1">
      <p:scale>
        <a:sx n="1" d="1"/>
        <a:sy n="1" d="1"/>
      </p:scale>
      <p:origin x="0" y="-39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61B5E6F-A62E-418E-B645-27C72B47D2BF}" type="datetimeFigureOut">
              <a:rPr lang="en-US" smtClean="0"/>
              <a:t>10/10/2022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E4024F-6377-43D0-BA2F-E7801E531FDB}" type="slidenum">
              <a:rPr lang="en-US" smtClean="0"/>
              <a:t>‹#›</a:t>
            </a:fld>
            <a:endParaRPr lang="en-US"/>
          </a:p>
        </p:txBody>
      </p:sp>
    </p:spTree>
    <p:extLst>
      <p:ext uri="{BB962C8B-B14F-4D97-AF65-F5344CB8AC3E}">
        <p14:creationId xmlns:p14="http://schemas.microsoft.com/office/powerpoint/2010/main" val="3743829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46F68D-8E85-41A2-9B9B-F1F7ABD5DEBF}" type="datetimeFigureOut">
              <a:rPr lang="en-US" smtClean="0"/>
              <a:t>10/10/2022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277C7A-7B77-4A6A-B468-5EDB49A393ED}" type="slidenum">
              <a:rPr lang="en-US" smtClean="0"/>
              <a:t>‹#›</a:t>
            </a:fld>
            <a:endParaRPr lang="en-US"/>
          </a:p>
        </p:txBody>
      </p:sp>
    </p:spTree>
    <p:extLst>
      <p:ext uri="{BB962C8B-B14F-4D97-AF65-F5344CB8AC3E}">
        <p14:creationId xmlns:p14="http://schemas.microsoft.com/office/powerpoint/2010/main" val="327764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59</a:t>
            </a:r>
            <a:r>
              <a:rPr lang="en-US" baseline="30000" dirty="0"/>
              <a:t>th</a:t>
            </a:r>
            <a:r>
              <a:rPr lang="en-US" dirty="0"/>
              <a:t> annual meeting Psychonomic Society Logo</a:t>
            </a:r>
          </a:p>
        </p:txBody>
      </p:sp>
      <p:sp>
        <p:nvSpPr>
          <p:cNvPr id="4" name="Slide Number Placeholder 3"/>
          <p:cNvSpPr>
            <a:spLocks noGrp="1"/>
          </p:cNvSpPr>
          <p:nvPr>
            <p:ph type="sldNum" sz="quarter" idx="10"/>
          </p:nvPr>
        </p:nvSpPr>
        <p:spPr/>
        <p:txBody>
          <a:bodyPr/>
          <a:lstStyle/>
          <a:p>
            <a:fld id="{72277C7A-7B77-4A6A-B468-5EDB49A393ED}" type="slidenum">
              <a:rPr lang="en-US" smtClean="0"/>
              <a:t>1</a:t>
            </a:fld>
            <a:endParaRPr lang="en-US"/>
          </a:p>
        </p:txBody>
      </p:sp>
    </p:spTree>
    <p:extLst>
      <p:ext uri="{BB962C8B-B14F-4D97-AF65-F5344CB8AC3E}">
        <p14:creationId xmlns:p14="http://schemas.microsoft.com/office/powerpoint/2010/main" val="2647085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77C7A-7B77-4A6A-B468-5EDB49A393ED}" type="slidenum">
              <a:rPr lang="en-US" smtClean="0"/>
              <a:t>11</a:t>
            </a:fld>
            <a:endParaRPr lang="en-US"/>
          </a:p>
        </p:txBody>
      </p:sp>
    </p:spTree>
    <p:extLst>
      <p:ext uri="{BB962C8B-B14F-4D97-AF65-F5344CB8AC3E}">
        <p14:creationId xmlns:p14="http://schemas.microsoft.com/office/powerpoint/2010/main" val="1387269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representing that LMS behavior was operationalized as page views and time in course space (minutes) and learning outcomes were operationalized as final grade (%).</a:t>
            </a:r>
          </a:p>
        </p:txBody>
      </p:sp>
      <p:sp>
        <p:nvSpPr>
          <p:cNvPr id="4" name="Slide Number Placeholder 3"/>
          <p:cNvSpPr>
            <a:spLocks noGrp="1"/>
          </p:cNvSpPr>
          <p:nvPr>
            <p:ph type="sldNum" sz="quarter" idx="5"/>
          </p:nvPr>
        </p:nvSpPr>
        <p:spPr/>
        <p:txBody>
          <a:bodyPr/>
          <a:lstStyle/>
          <a:p>
            <a:fld id="{72277C7A-7B77-4A6A-B468-5EDB49A393ED}" type="slidenum">
              <a:rPr lang="en-US" smtClean="0"/>
              <a:t>14</a:t>
            </a:fld>
            <a:endParaRPr lang="en-US"/>
          </a:p>
        </p:txBody>
      </p:sp>
    </p:spTree>
    <p:extLst>
      <p:ext uri="{BB962C8B-B14F-4D97-AF65-F5344CB8AC3E}">
        <p14:creationId xmlns:p14="http://schemas.microsoft.com/office/powerpoint/2010/main" val="3509889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representing that cognitive abilities were operationalized as explicit rule induction, implicit rule induction, inhibitory control, task switching, and working memory.  LMS usage was operationalized as page views and time in course space (minutes).</a:t>
            </a:r>
          </a:p>
        </p:txBody>
      </p:sp>
      <p:sp>
        <p:nvSpPr>
          <p:cNvPr id="4" name="Slide Number Placeholder 3"/>
          <p:cNvSpPr>
            <a:spLocks noGrp="1"/>
          </p:cNvSpPr>
          <p:nvPr>
            <p:ph type="sldNum" sz="quarter" idx="5"/>
          </p:nvPr>
        </p:nvSpPr>
        <p:spPr/>
        <p:txBody>
          <a:bodyPr/>
          <a:lstStyle/>
          <a:p>
            <a:fld id="{72277C7A-7B77-4A6A-B468-5EDB49A393ED}" type="slidenum">
              <a:rPr lang="en-US" smtClean="0"/>
              <a:t>15</a:t>
            </a:fld>
            <a:endParaRPr lang="en-US"/>
          </a:p>
        </p:txBody>
      </p:sp>
    </p:spTree>
    <p:extLst>
      <p:ext uri="{BB962C8B-B14F-4D97-AF65-F5344CB8AC3E}">
        <p14:creationId xmlns:p14="http://schemas.microsoft.com/office/powerpoint/2010/main" val="188798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Icons representing the RQ3 model. Is the relationship of LMS variables on learning outcomes changed when students' cognitive abilities are considered?</a:t>
            </a:r>
          </a:p>
        </p:txBody>
      </p:sp>
      <p:sp>
        <p:nvSpPr>
          <p:cNvPr id="4" name="Slide Number Placeholder 3"/>
          <p:cNvSpPr>
            <a:spLocks noGrp="1"/>
          </p:cNvSpPr>
          <p:nvPr>
            <p:ph type="sldNum" sz="quarter" idx="5"/>
          </p:nvPr>
        </p:nvSpPr>
        <p:spPr/>
        <p:txBody>
          <a:bodyPr/>
          <a:lstStyle/>
          <a:p>
            <a:fld id="{72277C7A-7B77-4A6A-B468-5EDB49A393ED}" type="slidenum">
              <a:rPr lang="en-US" smtClean="0"/>
              <a:t>16</a:t>
            </a:fld>
            <a:endParaRPr lang="en-US"/>
          </a:p>
        </p:txBody>
      </p:sp>
    </p:spTree>
    <p:extLst>
      <p:ext uri="{BB962C8B-B14F-4D97-AF65-F5344CB8AC3E}">
        <p14:creationId xmlns:p14="http://schemas.microsoft.com/office/powerpoint/2010/main" val="232786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scatter plots showing the relationship between the number of minutes in the course and the number of page views. This relationship was not significant for the methods course (r=.02) nor the stats course (r=.06).</a:t>
            </a:r>
          </a:p>
        </p:txBody>
      </p:sp>
      <p:sp>
        <p:nvSpPr>
          <p:cNvPr id="4" name="Slide Number Placeholder 3"/>
          <p:cNvSpPr>
            <a:spLocks noGrp="1"/>
          </p:cNvSpPr>
          <p:nvPr>
            <p:ph type="sldNum" sz="quarter" idx="5"/>
          </p:nvPr>
        </p:nvSpPr>
        <p:spPr/>
        <p:txBody>
          <a:bodyPr/>
          <a:lstStyle/>
          <a:p>
            <a:fld id="{72277C7A-7B77-4A6A-B468-5EDB49A393ED}" type="slidenum">
              <a:rPr lang="en-US" smtClean="0"/>
              <a:t>17</a:t>
            </a:fld>
            <a:endParaRPr lang="en-US"/>
          </a:p>
        </p:txBody>
      </p:sp>
    </p:spTree>
    <p:extLst>
      <p:ext uri="{BB962C8B-B14F-4D97-AF65-F5344CB8AC3E}">
        <p14:creationId xmlns:p14="http://schemas.microsoft.com/office/powerpoint/2010/main" val="103008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scatterplot graphs of the relationship between final score and page views and total minutes in the methods (n=121) and stats (n=119) course. No significant patterns emerged.</a:t>
            </a:r>
          </a:p>
        </p:txBody>
      </p:sp>
      <p:sp>
        <p:nvSpPr>
          <p:cNvPr id="4" name="Slide Number Placeholder 3"/>
          <p:cNvSpPr>
            <a:spLocks noGrp="1"/>
          </p:cNvSpPr>
          <p:nvPr>
            <p:ph type="sldNum" sz="quarter" idx="10"/>
          </p:nvPr>
        </p:nvSpPr>
        <p:spPr/>
        <p:txBody>
          <a:bodyPr/>
          <a:lstStyle/>
          <a:p>
            <a:fld id="{72277C7A-7B77-4A6A-B468-5EDB49A393ED}" type="slidenum">
              <a:rPr lang="en-US" smtClean="0"/>
              <a:t>18</a:t>
            </a:fld>
            <a:endParaRPr lang="en-US"/>
          </a:p>
        </p:txBody>
      </p:sp>
    </p:spTree>
    <p:extLst>
      <p:ext uri="{BB962C8B-B14F-4D97-AF65-F5344CB8AC3E}">
        <p14:creationId xmlns:p14="http://schemas.microsoft.com/office/powerpoint/2010/main" val="3366017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Caution icon representing that caution should be used when interpreting these results.</a:t>
            </a:r>
          </a:p>
        </p:txBody>
      </p:sp>
      <p:sp>
        <p:nvSpPr>
          <p:cNvPr id="4" name="Slide Number Placeholder 3"/>
          <p:cNvSpPr>
            <a:spLocks noGrp="1"/>
          </p:cNvSpPr>
          <p:nvPr>
            <p:ph type="sldNum" sz="quarter" idx="10"/>
          </p:nvPr>
        </p:nvSpPr>
        <p:spPr/>
        <p:txBody>
          <a:bodyPr/>
          <a:lstStyle/>
          <a:p>
            <a:fld id="{72277C7A-7B77-4A6A-B468-5EDB49A393ED}" type="slidenum">
              <a:rPr lang="en-US" smtClean="0"/>
              <a:t>19</a:t>
            </a:fld>
            <a:endParaRPr lang="en-US"/>
          </a:p>
        </p:txBody>
      </p:sp>
    </p:spTree>
    <p:extLst>
      <p:ext uri="{BB962C8B-B14F-4D97-AF65-F5344CB8AC3E}">
        <p14:creationId xmlns:p14="http://schemas.microsoft.com/office/powerpoint/2010/main" val="779601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Regression output tables for each course. The significant predictors in the methods course were WM updating and explicit rule induction. The significant predictor in the stats course was WM updating.</a:t>
            </a:r>
          </a:p>
        </p:txBody>
      </p:sp>
      <p:sp>
        <p:nvSpPr>
          <p:cNvPr id="4" name="Slide Number Placeholder 3"/>
          <p:cNvSpPr>
            <a:spLocks noGrp="1"/>
          </p:cNvSpPr>
          <p:nvPr>
            <p:ph type="sldNum" sz="quarter" idx="10"/>
          </p:nvPr>
        </p:nvSpPr>
        <p:spPr/>
        <p:txBody>
          <a:bodyPr/>
          <a:lstStyle/>
          <a:p>
            <a:fld id="{72277C7A-7B77-4A6A-B468-5EDB49A393ED}" type="slidenum">
              <a:rPr lang="en-US" smtClean="0"/>
              <a:t>20</a:t>
            </a:fld>
            <a:endParaRPr lang="en-US"/>
          </a:p>
        </p:txBody>
      </p:sp>
    </p:spTree>
    <p:extLst>
      <p:ext uri="{BB962C8B-B14F-4D97-AF65-F5344CB8AC3E}">
        <p14:creationId xmlns:p14="http://schemas.microsoft.com/office/powerpoint/2010/main" val="341007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77C7A-7B77-4A6A-B468-5EDB49A393ED}" type="slidenum">
              <a:rPr lang="en-US" smtClean="0"/>
              <a:t>21</a:t>
            </a:fld>
            <a:endParaRPr lang="en-US"/>
          </a:p>
        </p:txBody>
      </p:sp>
    </p:spTree>
    <p:extLst>
      <p:ext uri="{BB962C8B-B14F-4D97-AF65-F5344CB8AC3E}">
        <p14:creationId xmlns:p14="http://schemas.microsoft.com/office/powerpoint/2010/main" val="1199308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Icon depicting that while LMS behaviors were not related to final grades, some cognitive measures were related to final grades.</a:t>
            </a:r>
          </a:p>
        </p:txBody>
      </p:sp>
      <p:sp>
        <p:nvSpPr>
          <p:cNvPr id="4" name="Slide Number Placeholder 3"/>
          <p:cNvSpPr>
            <a:spLocks noGrp="1"/>
          </p:cNvSpPr>
          <p:nvPr>
            <p:ph type="sldNum" sz="quarter" idx="5"/>
          </p:nvPr>
        </p:nvSpPr>
        <p:spPr/>
        <p:txBody>
          <a:bodyPr/>
          <a:lstStyle/>
          <a:p>
            <a:fld id="{72277C7A-7B77-4A6A-B468-5EDB49A393ED}" type="slidenum">
              <a:rPr lang="en-US" smtClean="0"/>
              <a:t>22</a:t>
            </a:fld>
            <a:endParaRPr lang="en-US"/>
          </a:p>
        </p:txBody>
      </p:sp>
    </p:spTree>
    <p:extLst>
      <p:ext uri="{BB962C8B-B14F-4D97-AF65-F5344CB8AC3E}">
        <p14:creationId xmlns:p14="http://schemas.microsoft.com/office/powerpoint/2010/main" val="2894250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Icons depicting that computer mouse clicks can be transformed into learning analytics.</a:t>
            </a:r>
          </a:p>
        </p:txBody>
      </p:sp>
      <p:sp>
        <p:nvSpPr>
          <p:cNvPr id="4" name="Slide Number Placeholder 3"/>
          <p:cNvSpPr>
            <a:spLocks noGrp="1"/>
          </p:cNvSpPr>
          <p:nvPr>
            <p:ph type="sldNum" sz="quarter" idx="10"/>
          </p:nvPr>
        </p:nvSpPr>
        <p:spPr/>
        <p:txBody>
          <a:bodyPr/>
          <a:lstStyle/>
          <a:p>
            <a:fld id="{72277C7A-7B77-4A6A-B468-5EDB49A393ED}" type="slidenum">
              <a:rPr lang="en-US" smtClean="0"/>
              <a:t>2</a:t>
            </a:fld>
            <a:endParaRPr lang="en-US"/>
          </a:p>
        </p:txBody>
      </p:sp>
    </p:spTree>
    <p:extLst>
      <p:ext uri="{BB962C8B-B14F-4D97-AF65-F5344CB8AC3E}">
        <p14:creationId xmlns:p14="http://schemas.microsoft.com/office/powerpoint/2010/main" val="521884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2277C7A-7B77-4A6A-B468-5EDB49A393ED}" type="slidenum">
              <a:rPr lang="en-US" smtClean="0"/>
              <a:t>23</a:t>
            </a:fld>
            <a:endParaRPr lang="en-US"/>
          </a:p>
        </p:txBody>
      </p:sp>
    </p:spTree>
    <p:extLst>
      <p:ext uri="{BB962C8B-B14F-4D97-AF65-F5344CB8AC3E}">
        <p14:creationId xmlns:p14="http://schemas.microsoft.com/office/powerpoint/2010/main" val="292674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77C7A-7B77-4A6A-B468-5EDB49A393ED}" type="slidenum">
              <a:rPr lang="en-US" smtClean="0"/>
              <a:t>25</a:t>
            </a:fld>
            <a:endParaRPr lang="en-US"/>
          </a:p>
        </p:txBody>
      </p:sp>
    </p:spTree>
    <p:extLst>
      <p:ext uri="{BB962C8B-B14F-4D97-AF65-F5344CB8AC3E}">
        <p14:creationId xmlns:p14="http://schemas.microsoft.com/office/powerpoint/2010/main" val="3224161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engaging in &gt; total viewing time</a:t>
            </a:r>
          </a:p>
          <a:p>
            <a:endParaRPr lang="en-US" dirty="0"/>
          </a:p>
        </p:txBody>
      </p:sp>
      <p:sp>
        <p:nvSpPr>
          <p:cNvPr id="4" name="Slide Number Placeholder 3"/>
          <p:cNvSpPr>
            <a:spLocks noGrp="1"/>
          </p:cNvSpPr>
          <p:nvPr>
            <p:ph type="sldNum" sz="quarter" idx="10"/>
          </p:nvPr>
        </p:nvSpPr>
        <p:spPr/>
        <p:txBody>
          <a:bodyPr/>
          <a:lstStyle/>
          <a:p>
            <a:fld id="{72277C7A-7B77-4A6A-B468-5EDB49A393ED}" type="slidenum">
              <a:rPr lang="en-US" smtClean="0"/>
              <a:t>3</a:t>
            </a:fld>
            <a:endParaRPr lang="en-US"/>
          </a:p>
        </p:txBody>
      </p:sp>
    </p:spTree>
    <p:extLst>
      <p:ext uri="{BB962C8B-B14F-4D97-AF65-F5344CB8AC3E}">
        <p14:creationId xmlns:p14="http://schemas.microsoft.com/office/powerpoint/2010/main" val="371976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77C7A-7B77-4A6A-B468-5EDB49A393ED}" type="slidenum">
              <a:rPr lang="en-US" smtClean="0"/>
              <a:t>4</a:t>
            </a:fld>
            <a:endParaRPr lang="en-US"/>
          </a:p>
        </p:txBody>
      </p:sp>
    </p:spTree>
    <p:extLst>
      <p:ext uri="{BB962C8B-B14F-4D97-AF65-F5344CB8AC3E}">
        <p14:creationId xmlns:p14="http://schemas.microsoft.com/office/powerpoint/2010/main" val="364288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Screenshot of UMD’s Enterprise Learning Management System (aka ELMS-Canvas). It can be a common course space online for instructors and students.</a:t>
            </a:r>
          </a:p>
        </p:txBody>
      </p:sp>
      <p:sp>
        <p:nvSpPr>
          <p:cNvPr id="4" name="Slide Number Placeholder 3"/>
          <p:cNvSpPr>
            <a:spLocks noGrp="1"/>
          </p:cNvSpPr>
          <p:nvPr>
            <p:ph type="sldNum" sz="quarter" idx="10"/>
          </p:nvPr>
        </p:nvSpPr>
        <p:spPr/>
        <p:txBody>
          <a:bodyPr/>
          <a:lstStyle/>
          <a:p>
            <a:fld id="{72277C7A-7B77-4A6A-B468-5EDB49A393ED}" type="slidenum">
              <a:rPr lang="en-US" smtClean="0"/>
              <a:t>6</a:t>
            </a:fld>
            <a:endParaRPr lang="en-US"/>
          </a:p>
        </p:txBody>
      </p:sp>
    </p:spTree>
    <p:extLst>
      <p:ext uri="{BB962C8B-B14F-4D97-AF65-F5344CB8AC3E}">
        <p14:creationId xmlns:p14="http://schemas.microsoft.com/office/powerpoint/2010/main" val="325925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Screenshot of Publish button in ELMS-Canvas. Each semester a space is automatically generated within our ELMS-Canvas instance (with exception of some types of sections, like independent study). Only when an instructor publishes a space do students have access to it. </a:t>
            </a:r>
          </a:p>
        </p:txBody>
      </p:sp>
      <p:sp>
        <p:nvSpPr>
          <p:cNvPr id="4" name="Slide Number Placeholder 3"/>
          <p:cNvSpPr>
            <a:spLocks noGrp="1"/>
          </p:cNvSpPr>
          <p:nvPr>
            <p:ph type="sldNum" sz="quarter" idx="10"/>
          </p:nvPr>
        </p:nvSpPr>
        <p:spPr/>
        <p:txBody>
          <a:bodyPr/>
          <a:lstStyle/>
          <a:p>
            <a:fld id="{72277C7A-7B77-4A6A-B468-5EDB49A393ED}" type="slidenum">
              <a:rPr lang="en-US" smtClean="0"/>
              <a:t>7</a:t>
            </a:fld>
            <a:endParaRPr lang="en-US"/>
          </a:p>
        </p:txBody>
      </p:sp>
    </p:spTree>
    <p:extLst>
      <p:ext uri="{BB962C8B-B14F-4D97-AF65-F5344CB8AC3E}">
        <p14:creationId xmlns:p14="http://schemas.microsoft.com/office/powerpoint/2010/main" val="224848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Screenshot of syllabus page in ELMS-Canvas. Illustrates the first place students often navigate to. If a student spends 1 minutes on this page, this represents one minute of time in the course space.</a:t>
            </a:r>
          </a:p>
        </p:txBody>
      </p:sp>
      <p:sp>
        <p:nvSpPr>
          <p:cNvPr id="4" name="Slide Number Placeholder 3"/>
          <p:cNvSpPr>
            <a:spLocks noGrp="1"/>
          </p:cNvSpPr>
          <p:nvPr>
            <p:ph type="sldNum" sz="quarter" idx="10"/>
          </p:nvPr>
        </p:nvSpPr>
        <p:spPr/>
        <p:txBody>
          <a:bodyPr/>
          <a:lstStyle/>
          <a:p>
            <a:fld id="{72277C7A-7B77-4A6A-B468-5EDB49A393ED}" type="slidenum">
              <a:rPr lang="en-US" smtClean="0"/>
              <a:t>8</a:t>
            </a:fld>
            <a:endParaRPr lang="en-US"/>
          </a:p>
        </p:txBody>
      </p:sp>
    </p:spTree>
    <p:extLst>
      <p:ext uri="{BB962C8B-B14F-4D97-AF65-F5344CB8AC3E}">
        <p14:creationId xmlns:p14="http://schemas.microsoft.com/office/powerpoint/2010/main" val="3661540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the modules page. Illustrates that if students click on the modules link from the syllabus page, this represents two page views in the course. Our two LMS variables were time in the course space and page views.</a:t>
            </a:r>
          </a:p>
        </p:txBody>
      </p:sp>
      <p:sp>
        <p:nvSpPr>
          <p:cNvPr id="4" name="Slide Number Placeholder 3"/>
          <p:cNvSpPr>
            <a:spLocks noGrp="1"/>
          </p:cNvSpPr>
          <p:nvPr>
            <p:ph type="sldNum" sz="quarter" idx="5"/>
          </p:nvPr>
        </p:nvSpPr>
        <p:spPr/>
        <p:txBody>
          <a:bodyPr/>
          <a:lstStyle/>
          <a:p>
            <a:fld id="{72277C7A-7B77-4A6A-B468-5EDB49A393ED}" type="slidenum">
              <a:rPr lang="en-US" smtClean="0"/>
              <a:t>9</a:t>
            </a:fld>
            <a:endParaRPr lang="en-US"/>
          </a:p>
        </p:txBody>
      </p:sp>
    </p:spTree>
    <p:extLst>
      <p:ext uri="{BB962C8B-B14F-4D97-AF65-F5344CB8AC3E}">
        <p14:creationId xmlns:p14="http://schemas.microsoft.com/office/powerpoint/2010/main" val="144725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Screenshot of data from analytics dashboard in LMS. Illustrates where we mined the page views, time in course space, number of submissions, and current score variables. </a:t>
            </a:r>
          </a:p>
        </p:txBody>
      </p:sp>
      <p:sp>
        <p:nvSpPr>
          <p:cNvPr id="4" name="Slide Number Placeholder 3"/>
          <p:cNvSpPr>
            <a:spLocks noGrp="1"/>
          </p:cNvSpPr>
          <p:nvPr>
            <p:ph type="sldNum" sz="quarter" idx="10"/>
          </p:nvPr>
        </p:nvSpPr>
        <p:spPr/>
        <p:txBody>
          <a:bodyPr/>
          <a:lstStyle/>
          <a:p>
            <a:fld id="{72277C7A-7B77-4A6A-B468-5EDB49A393ED}" type="slidenum">
              <a:rPr lang="en-US" smtClean="0"/>
              <a:t>10</a:t>
            </a:fld>
            <a:endParaRPr lang="en-US"/>
          </a:p>
        </p:txBody>
      </p:sp>
    </p:spTree>
    <p:extLst>
      <p:ext uri="{BB962C8B-B14F-4D97-AF65-F5344CB8AC3E}">
        <p14:creationId xmlns:p14="http://schemas.microsoft.com/office/powerpoint/2010/main" val="1692446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6172200"/>
            <a:ext cx="9144000" cy="6858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2209800"/>
            <a:ext cx="7391400" cy="936625"/>
          </a:xfrm>
        </p:spPr>
        <p:txBody>
          <a:bodyPr>
            <a:normAutofit/>
          </a:bodyPr>
          <a:lstStyle>
            <a:lvl1pPr algn="l">
              <a:defRPr sz="4000"/>
            </a:lvl1pPr>
          </a:lstStyle>
          <a:p>
            <a:r>
              <a:rPr lang="en-US" dirty="0"/>
              <a:t>Click to edit Master title style</a:t>
            </a:r>
          </a:p>
        </p:txBody>
      </p:sp>
      <p:sp>
        <p:nvSpPr>
          <p:cNvPr id="3" name="Subtitle 2"/>
          <p:cNvSpPr>
            <a:spLocks noGrp="1"/>
          </p:cNvSpPr>
          <p:nvPr>
            <p:ph type="subTitle" idx="1"/>
          </p:nvPr>
        </p:nvSpPr>
        <p:spPr>
          <a:xfrm>
            <a:off x="228600" y="3429000"/>
            <a:ext cx="7391400" cy="9144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EA6C0A0-4E82-4D1C-9270-BCF8E451E0EA}" type="datetime1">
              <a:rPr lang="en-US" smtClean="0"/>
              <a:t>10/10/2022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629400" y="6340673"/>
            <a:ext cx="2133600" cy="266700"/>
          </a:xfrm>
        </p:spPr>
        <p:txBody>
          <a:bodyPr/>
          <a:lstStyle/>
          <a:p>
            <a:fld id="{5254B988-499C-4697-B2AF-E7BB00D0C4E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50" y="882917"/>
            <a:ext cx="4533900" cy="742950"/>
          </a:xfrm>
          <a:prstGeom prst="rect">
            <a:avLst/>
          </a:prstGeom>
        </p:spPr>
      </p:pic>
    </p:spTree>
    <p:extLst>
      <p:ext uri="{BB962C8B-B14F-4D97-AF65-F5344CB8AC3E}">
        <p14:creationId xmlns:p14="http://schemas.microsoft.com/office/powerpoint/2010/main" val="279885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p:txBody>
          <a:bodyPr/>
          <a:lstStyle>
            <a:lvl2pPr marL="742950" indent="-285750">
              <a:buFont typeface="Courier New" panose="02070309020205020404" pitchFamily="49" charset="0"/>
              <a:buChar char="o"/>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C661CE-EE7F-48BC-9426-3AF6133491A6}" type="datetime1">
              <a:rPr lang="en-US" smtClean="0"/>
              <a:t>10/10/2022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91300" y="6372926"/>
            <a:ext cx="2095500" cy="256474"/>
          </a:xfrm>
        </p:spPr>
        <p:txBody>
          <a:bodyPr/>
          <a:lstStyle>
            <a:lvl1pPr>
              <a:defRPr>
                <a:solidFill>
                  <a:schemeClr val="tx1">
                    <a:lumMod val="50000"/>
                    <a:lumOff val="50000"/>
                  </a:schemeClr>
                </a:solidFill>
              </a:defRPr>
            </a:lvl1pPr>
          </a:lstStyle>
          <a:p>
            <a:fld id="{B0992472-6D7E-4EB6-8254-CB112D5B2466}"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4900" y="6346124"/>
            <a:ext cx="266700" cy="266700"/>
          </a:xfrm>
          <a:prstGeom prst="rect">
            <a:avLst/>
          </a:prstGeom>
        </p:spPr>
      </p:pic>
      <p:cxnSp>
        <p:nvCxnSpPr>
          <p:cNvPr id="8" name="Elbow Connector 7"/>
          <p:cNvCxnSpPr/>
          <p:nvPr userDrawn="1"/>
        </p:nvCxnSpPr>
        <p:spPr>
          <a:xfrm>
            <a:off x="457200" y="1447800"/>
            <a:ext cx="8191500" cy="0"/>
          </a:xfrm>
          <a:prstGeom prst="straightConnector1">
            <a:avLst/>
          </a:prstGeom>
          <a:ln w="12700">
            <a:solidFill>
              <a:srgbClr val="CE112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19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176C4-A03D-4DB7-9ADF-DBC2052F4027}" type="datetime1">
              <a:rPr lang="en-US" smtClean="0"/>
              <a:t>10/10/2022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40673"/>
            <a:ext cx="2133600" cy="266700"/>
          </a:xfrm>
          <a:prstGeom prst="rect">
            <a:avLst/>
          </a:prstGeom>
        </p:spPr>
        <p:txBody>
          <a:bodyPr vert="horz" lIns="91440" tIns="45720" rIns="91440" bIns="45720" rtlCol="0" anchor="ctr"/>
          <a:lstStyle>
            <a:lvl1pPr algn="r">
              <a:defRPr sz="1200">
                <a:solidFill>
                  <a:schemeClr val="tx1">
                    <a:tint val="75000"/>
                  </a:schemeClr>
                </a:solidFill>
              </a:defRPr>
            </a:lvl1pPr>
          </a:lstStyle>
          <a:p>
            <a:fld id="{5254B988-499C-4697-B2AF-E7BB00D0C4E9}"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24900" y="6340672"/>
            <a:ext cx="266700" cy="266700"/>
          </a:xfrm>
          <a:prstGeom prst="rect">
            <a:avLst/>
          </a:prstGeom>
        </p:spPr>
      </p:pic>
    </p:spTree>
    <p:extLst>
      <p:ext uri="{BB962C8B-B14F-4D97-AF65-F5344CB8AC3E}">
        <p14:creationId xmlns:p14="http://schemas.microsoft.com/office/powerpoint/2010/main" val="157931263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ctrTitle"/>
          </p:nvPr>
        </p:nvSpPr>
        <p:spPr>
          <a:xfrm>
            <a:off x="876300" y="2133600"/>
            <a:ext cx="7620000" cy="1317625"/>
          </a:xfrm>
        </p:spPr>
        <p:txBody>
          <a:bodyPr>
            <a:noAutofit/>
          </a:bodyPr>
          <a:lstStyle/>
          <a:p>
            <a:pPr algn="ctr"/>
            <a:r>
              <a:rPr lang="en-US" sz="3200" dirty="0"/>
              <a:t>Examining the Relationship Between Executive Control and Student Learning Behaviors</a:t>
            </a:r>
          </a:p>
        </p:txBody>
      </p:sp>
      <p:sp>
        <p:nvSpPr>
          <p:cNvPr id="3" name="Body"/>
          <p:cNvSpPr>
            <a:spLocks noGrp="1"/>
          </p:cNvSpPr>
          <p:nvPr>
            <p:ph type="subTitle" idx="1"/>
          </p:nvPr>
        </p:nvSpPr>
        <p:spPr>
          <a:xfrm>
            <a:off x="914400" y="3733800"/>
            <a:ext cx="7543800" cy="2443270"/>
          </a:xfrm>
        </p:spPr>
        <p:txBody>
          <a:bodyPr>
            <a:normAutofit/>
          </a:bodyPr>
          <a:lstStyle/>
          <a:p>
            <a:r>
              <a:rPr lang="en-US" sz="2400" dirty="0">
                <a:solidFill>
                  <a:schemeClr val="tx1"/>
                </a:solidFill>
              </a:rPr>
              <a:t>Jared Linck, Tracy Tomlinson, Megan Masters, Alia Lancaster, Martyn Clark, Michal </a:t>
            </a:r>
            <a:r>
              <a:rPr lang="en-US" sz="2400" dirty="0" err="1">
                <a:solidFill>
                  <a:schemeClr val="tx1"/>
                </a:solidFill>
              </a:rPr>
              <a:t>Balass</a:t>
            </a:r>
            <a:endParaRPr lang="en-US" sz="2400" dirty="0">
              <a:solidFill>
                <a:schemeClr val="tx1"/>
              </a:solidFill>
            </a:endParaRPr>
          </a:p>
          <a:p>
            <a:endParaRPr lang="en-US" sz="2400" dirty="0">
              <a:solidFill>
                <a:schemeClr val="tx1"/>
              </a:solidFill>
            </a:endParaRPr>
          </a:p>
          <a:p>
            <a:endParaRPr lang="en-US" sz="3600" dirty="0">
              <a:solidFill>
                <a:schemeClr val="tx1"/>
              </a:solidFill>
            </a:endParaRPr>
          </a:p>
          <a:p>
            <a:r>
              <a:rPr lang="en-US" sz="2400" dirty="0">
                <a:solidFill>
                  <a:schemeClr val="tx1"/>
                </a:solidFill>
              </a:rPr>
              <a:t>Nov. 17, 2018</a:t>
            </a:r>
          </a:p>
        </p:txBody>
      </p:sp>
      <p:pic>
        <p:nvPicPr>
          <p:cNvPr id="5" name="Logo" descr="The 59th annual meeting psyconomic society logo"/>
          <p:cNvPicPr>
            <a:picLocks noChangeAspect="1"/>
          </p:cNvPicPr>
          <p:nvPr/>
        </p:nvPicPr>
        <p:blipFill>
          <a:blip r:embed="rId3"/>
          <a:stretch>
            <a:fillRect/>
          </a:stretch>
        </p:blipFill>
        <p:spPr>
          <a:xfrm>
            <a:off x="4876800" y="5005132"/>
            <a:ext cx="4267200" cy="1171938"/>
          </a:xfrm>
          <a:prstGeom prst="rect">
            <a:avLst/>
          </a:prstGeom>
        </p:spPr>
      </p:pic>
    </p:spTree>
    <p:extLst>
      <p:ext uri="{BB962C8B-B14F-4D97-AF65-F5344CB8AC3E}">
        <p14:creationId xmlns:p14="http://schemas.microsoft.com/office/powerpoint/2010/main" val="174886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tle Picture"/>
          <p:cNvPicPr>
            <a:picLocks noChangeAspect="1"/>
          </p:cNvPicPr>
          <p:nvPr/>
        </p:nvPicPr>
        <p:blipFill>
          <a:blip r:embed="rId3"/>
          <a:stretch>
            <a:fillRect/>
          </a:stretch>
        </p:blipFill>
        <p:spPr>
          <a:xfrm>
            <a:off x="457200" y="319087"/>
            <a:ext cx="4754369" cy="1063915"/>
          </a:xfrm>
          <a:prstGeom prst="rect">
            <a:avLst/>
          </a:prstGeom>
        </p:spPr>
      </p:pic>
      <p:grpSp>
        <p:nvGrpSpPr>
          <p:cNvPr id="2" name="Group " descr="Screenshot of data from analytics dashboard in LMS. Illustrates where we mined the page views, time in course space, number of submissions, and current score variables. ">
            <a:extLst>
              <a:ext uri="{FF2B5EF4-FFF2-40B4-BE49-F238E27FC236}">
                <a16:creationId xmlns:a16="http://schemas.microsoft.com/office/drawing/2014/main" id="{6E1592F4-A7BA-49FF-9DA5-351CAC88D17C}"/>
              </a:ext>
            </a:extLst>
          </p:cNvPr>
          <p:cNvGrpSpPr/>
          <p:nvPr/>
        </p:nvGrpSpPr>
        <p:grpSpPr>
          <a:xfrm>
            <a:off x="507167" y="1142999"/>
            <a:ext cx="8560633" cy="4983163"/>
            <a:chOff x="507167" y="1142999"/>
            <a:chExt cx="8560633" cy="4983163"/>
          </a:xfrm>
        </p:grpSpPr>
        <p:pic>
          <p:nvPicPr>
            <p:cNvPr id="8" name="Picture 1"/>
            <p:cNvPicPr>
              <a:picLocks noChangeAspect="1"/>
            </p:cNvPicPr>
            <p:nvPr/>
          </p:nvPicPr>
          <p:blipFill rotWithShape="1">
            <a:blip r:embed="rId4"/>
            <a:srcRect t="17187"/>
            <a:stretch/>
          </p:blipFill>
          <p:spPr>
            <a:xfrm>
              <a:off x="507167" y="1981200"/>
              <a:ext cx="3150433" cy="4038600"/>
            </a:xfrm>
            <a:prstGeom prst="rect">
              <a:avLst/>
            </a:prstGeom>
          </p:spPr>
        </p:pic>
        <p:pic>
          <p:nvPicPr>
            <p:cNvPr id="9" name="Picture 2"/>
            <p:cNvPicPr>
              <a:picLocks noChangeAspect="1"/>
            </p:cNvPicPr>
            <p:nvPr/>
          </p:nvPicPr>
          <p:blipFill>
            <a:blip r:embed="rId5"/>
            <a:stretch>
              <a:fillRect/>
            </a:stretch>
          </p:blipFill>
          <p:spPr>
            <a:xfrm>
              <a:off x="3675286" y="1143000"/>
              <a:ext cx="1909953" cy="4876800"/>
            </a:xfrm>
            <a:prstGeom prst="rect">
              <a:avLst/>
            </a:prstGeom>
          </p:spPr>
        </p:pic>
        <p:pic>
          <p:nvPicPr>
            <p:cNvPr id="10" name="Picture 3"/>
            <p:cNvPicPr>
              <a:picLocks noChangeAspect="1"/>
            </p:cNvPicPr>
            <p:nvPr/>
          </p:nvPicPr>
          <p:blipFill>
            <a:blip r:embed="rId6"/>
            <a:stretch>
              <a:fillRect/>
            </a:stretch>
          </p:blipFill>
          <p:spPr>
            <a:xfrm>
              <a:off x="5585239" y="1143000"/>
              <a:ext cx="1862338" cy="4876800"/>
            </a:xfrm>
            <a:prstGeom prst="rect">
              <a:avLst/>
            </a:prstGeom>
          </p:spPr>
        </p:pic>
        <p:pic>
          <p:nvPicPr>
            <p:cNvPr id="11" name="Picture 4"/>
            <p:cNvPicPr>
              <a:picLocks noChangeAspect="1"/>
            </p:cNvPicPr>
            <p:nvPr/>
          </p:nvPicPr>
          <p:blipFill>
            <a:blip r:embed="rId7"/>
            <a:stretch>
              <a:fillRect/>
            </a:stretch>
          </p:blipFill>
          <p:spPr>
            <a:xfrm>
              <a:off x="7455598" y="1142999"/>
              <a:ext cx="1612202" cy="4983163"/>
            </a:xfrm>
            <a:prstGeom prst="rect">
              <a:avLst/>
            </a:prstGeom>
          </p:spPr>
        </p:pic>
      </p:grpSp>
      <p:sp>
        <p:nvSpPr>
          <p:cNvPr id="12" name="Body"/>
          <p:cNvSpPr txBox="1"/>
          <p:nvPr/>
        </p:nvSpPr>
        <p:spPr>
          <a:xfrm>
            <a:off x="1668714" y="3276600"/>
            <a:ext cx="6172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t>LMS variables</a:t>
            </a:r>
          </a:p>
          <a:p>
            <a:pPr marL="285750" indent="-285750">
              <a:buFont typeface="Arial" panose="020B0604020202020204" pitchFamily="34" charset="0"/>
              <a:buChar char="•"/>
            </a:pPr>
            <a:r>
              <a:rPr lang="en-US" sz="3200" dirty="0"/>
              <a:t>Page views</a:t>
            </a:r>
          </a:p>
          <a:p>
            <a:pPr marL="285750" indent="-285750">
              <a:buFont typeface="Arial" panose="020B0604020202020204" pitchFamily="34" charset="0"/>
              <a:buChar char="•"/>
            </a:pPr>
            <a:r>
              <a:rPr lang="en-US" sz="3200" dirty="0"/>
              <a:t>Time in course space (minutes)</a:t>
            </a:r>
          </a:p>
          <a:p>
            <a:pPr marL="285750" indent="-285750">
              <a:buFont typeface="Arial" panose="020B0604020202020204" pitchFamily="34" charset="0"/>
              <a:buChar char="•"/>
            </a:pPr>
            <a:r>
              <a:rPr lang="en-US" sz="3200" dirty="0"/>
              <a:t># submissions</a:t>
            </a:r>
          </a:p>
          <a:p>
            <a:pPr marL="285750" indent="-285750">
              <a:buFont typeface="Arial" panose="020B0604020202020204" pitchFamily="34" charset="0"/>
              <a:buChar char="•"/>
            </a:pPr>
            <a:r>
              <a:rPr lang="en-US" sz="3200" dirty="0"/>
              <a:t>Current score</a:t>
            </a:r>
          </a:p>
        </p:txBody>
      </p:sp>
      <p:sp>
        <p:nvSpPr>
          <p:cNvPr id="4" name="Slide Number 10"/>
          <p:cNvSpPr>
            <a:spLocks noGrp="1"/>
          </p:cNvSpPr>
          <p:nvPr>
            <p:ph type="sldNum" sz="quarter" idx="12"/>
          </p:nvPr>
        </p:nvSpPr>
        <p:spPr/>
        <p:txBody>
          <a:bodyPr/>
          <a:lstStyle/>
          <a:p>
            <a:fld id="{B0992472-6D7E-4EB6-8254-CB112D5B2466}" type="slidenum">
              <a:rPr lang="en-US" smtClean="0"/>
              <a:t>10</a:t>
            </a:fld>
            <a:endParaRPr lang="en-US" dirty="0"/>
          </a:p>
        </p:txBody>
      </p:sp>
    </p:spTree>
    <p:extLst>
      <p:ext uri="{BB962C8B-B14F-4D97-AF65-F5344CB8AC3E}">
        <p14:creationId xmlns:p14="http://schemas.microsoft.com/office/powerpoint/2010/main" val="124266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Course grades</a:t>
            </a:r>
          </a:p>
        </p:txBody>
      </p:sp>
      <p:sp>
        <p:nvSpPr>
          <p:cNvPr id="3" name="Body"/>
          <p:cNvSpPr>
            <a:spLocks noGrp="1"/>
          </p:cNvSpPr>
          <p:nvPr>
            <p:ph idx="1"/>
          </p:nvPr>
        </p:nvSpPr>
        <p:spPr/>
        <p:txBody>
          <a:bodyPr/>
          <a:lstStyle/>
          <a:p>
            <a:r>
              <a:rPr lang="en-US" dirty="0"/>
              <a:t>Three exams</a:t>
            </a:r>
          </a:p>
          <a:p>
            <a:r>
              <a:rPr lang="en-US" dirty="0"/>
              <a:t>Two written news article assignments</a:t>
            </a:r>
          </a:p>
          <a:p>
            <a:r>
              <a:rPr lang="en-US" dirty="0"/>
              <a:t>Participation score</a:t>
            </a:r>
          </a:p>
          <a:p>
            <a:r>
              <a:rPr lang="en-US" dirty="0"/>
              <a:t>Homework assignments score</a:t>
            </a:r>
          </a:p>
          <a:p>
            <a:r>
              <a:rPr lang="en-US" dirty="0"/>
              <a:t>Extra credit</a:t>
            </a:r>
          </a:p>
          <a:p>
            <a:r>
              <a:rPr lang="en-US" b="1" i="1" dirty="0"/>
              <a:t>Final grade (%)</a:t>
            </a:r>
          </a:p>
          <a:p>
            <a:pPr marL="457200" lvl="1" indent="0">
              <a:buNone/>
            </a:pPr>
            <a:r>
              <a:rPr lang="en-US" dirty="0"/>
              <a:t>**Outcome in analyses = Final Score</a:t>
            </a:r>
            <a:endParaRPr lang="en-US" b="1" i="1" dirty="0"/>
          </a:p>
        </p:txBody>
      </p:sp>
      <p:sp>
        <p:nvSpPr>
          <p:cNvPr id="4" name="Slide Number 11"/>
          <p:cNvSpPr>
            <a:spLocks noGrp="1"/>
          </p:cNvSpPr>
          <p:nvPr>
            <p:ph type="sldNum" sz="quarter" idx="12"/>
          </p:nvPr>
        </p:nvSpPr>
        <p:spPr/>
        <p:txBody>
          <a:bodyPr/>
          <a:lstStyle/>
          <a:p>
            <a:fld id="{B0992472-6D7E-4EB6-8254-CB112D5B2466}" type="slidenum">
              <a:rPr lang="en-US" smtClean="0"/>
              <a:t>11</a:t>
            </a:fld>
            <a:endParaRPr lang="en-US" dirty="0"/>
          </a:p>
        </p:txBody>
      </p:sp>
    </p:spTree>
    <p:extLst>
      <p:ext uri="{BB962C8B-B14F-4D97-AF65-F5344CB8AC3E}">
        <p14:creationId xmlns:p14="http://schemas.microsoft.com/office/powerpoint/2010/main" val="171695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Cognitive tasks</a:t>
            </a:r>
          </a:p>
        </p:txBody>
      </p:sp>
      <p:graphicFrame>
        <p:nvGraphicFramePr>
          <p:cNvPr id="6" name="Table"/>
          <p:cNvGraphicFramePr>
            <a:graphicFrameLocks noGrp="1"/>
          </p:cNvGraphicFramePr>
          <p:nvPr>
            <p:ph idx="1"/>
            <p:extLst>
              <p:ext uri="{D42A27DB-BD31-4B8C-83A1-F6EECF244321}">
                <p14:modId xmlns:p14="http://schemas.microsoft.com/office/powerpoint/2010/main" val="742421066"/>
              </p:ext>
            </p:extLst>
          </p:nvPr>
        </p:nvGraphicFramePr>
        <p:xfrm>
          <a:off x="457200" y="1600200"/>
          <a:ext cx="7467600" cy="4442460"/>
        </p:xfrm>
        <a:graphic>
          <a:graphicData uri="http://schemas.openxmlformats.org/drawingml/2006/table">
            <a:tbl>
              <a:tblPr firstRow="1" bandRow="1">
                <a:tableStyleId>{0E3FDE45-AF77-4B5C-9715-49D594BDF05E}</a:tableStyleId>
              </a:tblPr>
              <a:tblGrid>
                <a:gridCol w="3505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723900">
                <a:tc>
                  <a:txBody>
                    <a:bodyPr/>
                    <a:lstStyle/>
                    <a:p>
                      <a:r>
                        <a:rPr lang="en-US" sz="2400" dirty="0"/>
                        <a:t>Construct</a:t>
                      </a:r>
                    </a:p>
                  </a:txBody>
                  <a:tcPr/>
                </a:tc>
                <a:tc>
                  <a:txBody>
                    <a:bodyPr/>
                    <a:lstStyle/>
                    <a:p>
                      <a:r>
                        <a:rPr lang="en-US" sz="2400" dirty="0"/>
                        <a:t>Measure</a:t>
                      </a:r>
                    </a:p>
                  </a:txBody>
                  <a:tcPr/>
                </a:tc>
                <a:extLst>
                  <a:ext uri="{0D108BD9-81ED-4DB2-BD59-A6C34878D82A}">
                    <a16:rowId xmlns:a16="http://schemas.microsoft.com/office/drawing/2014/main" val="10000"/>
                  </a:ext>
                </a:extLst>
              </a:tr>
              <a:tr h="72390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Explicit rule induction</a:t>
                      </a:r>
                    </a:p>
                  </a:txBody>
                  <a:tcPr/>
                </a:tc>
                <a:tc>
                  <a:txBody>
                    <a:bodyPr/>
                    <a:lstStyle/>
                    <a:p>
                      <a:r>
                        <a:rPr lang="en-US" sz="2400" dirty="0"/>
                        <a:t>Letter Sets</a:t>
                      </a:r>
                    </a:p>
                  </a:txBody>
                  <a:tcPr/>
                </a:tc>
                <a:extLst>
                  <a:ext uri="{0D108BD9-81ED-4DB2-BD59-A6C34878D82A}">
                    <a16:rowId xmlns:a16="http://schemas.microsoft.com/office/drawing/2014/main" val="10001"/>
                  </a:ext>
                </a:extLst>
              </a:tr>
              <a:tr h="723900">
                <a:tc>
                  <a:txBody>
                    <a:bodyPr/>
                    <a:lstStyle/>
                    <a:p>
                      <a:r>
                        <a:rPr lang="en-US" sz="2400" dirty="0"/>
                        <a:t>Implicit rule induction</a:t>
                      </a:r>
                    </a:p>
                  </a:txBody>
                  <a:tcPr/>
                </a:tc>
                <a:tc>
                  <a:txBody>
                    <a:bodyPr/>
                    <a:lstStyle/>
                    <a:p>
                      <a:r>
                        <a:rPr lang="en-US" sz="2400" dirty="0"/>
                        <a:t>Serial</a:t>
                      </a:r>
                      <a:r>
                        <a:rPr lang="en-US" sz="2400" baseline="0" dirty="0"/>
                        <a:t> Reaction Time task</a:t>
                      </a:r>
                      <a:endParaRPr lang="en-US" sz="2400" dirty="0"/>
                    </a:p>
                  </a:txBody>
                  <a:tcPr/>
                </a:tc>
                <a:extLst>
                  <a:ext uri="{0D108BD9-81ED-4DB2-BD59-A6C34878D82A}">
                    <a16:rowId xmlns:a16="http://schemas.microsoft.com/office/drawing/2014/main" val="10002"/>
                  </a:ext>
                </a:extLst>
              </a:tr>
              <a:tr h="723900">
                <a:tc>
                  <a:txBody>
                    <a:bodyPr/>
                    <a:lstStyle/>
                    <a:p>
                      <a:r>
                        <a:rPr lang="en-US" sz="2400" dirty="0"/>
                        <a:t>Inhibitory control</a:t>
                      </a:r>
                    </a:p>
                  </a:txBody>
                  <a:tcPr/>
                </a:tc>
                <a:tc>
                  <a:txBody>
                    <a:bodyPr/>
                    <a:lstStyle/>
                    <a:p>
                      <a:r>
                        <a:rPr lang="en-US" sz="2400" dirty="0" err="1"/>
                        <a:t>Antisaccade</a:t>
                      </a:r>
                      <a:endParaRPr lang="en-US" sz="2400" dirty="0"/>
                    </a:p>
                  </a:txBody>
                  <a:tcPr/>
                </a:tc>
                <a:extLst>
                  <a:ext uri="{0D108BD9-81ED-4DB2-BD59-A6C34878D82A}">
                    <a16:rowId xmlns:a16="http://schemas.microsoft.com/office/drawing/2014/main" val="10003"/>
                  </a:ext>
                </a:extLst>
              </a:tr>
              <a:tr h="723900">
                <a:tc>
                  <a:txBody>
                    <a:bodyPr/>
                    <a:lstStyle/>
                    <a:p>
                      <a:r>
                        <a:rPr lang="en-US" sz="2400" dirty="0"/>
                        <a:t>Task switching</a:t>
                      </a:r>
                    </a:p>
                  </a:txBody>
                  <a:tcPr/>
                </a:tc>
                <a:tc>
                  <a:txBody>
                    <a:bodyPr/>
                    <a:lstStyle/>
                    <a:p>
                      <a:r>
                        <a:rPr lang="en-US" sz="2400" dirty="0"/>
                        <a:t>Task Switching</a:t>
                      </a:r>
                      <a:r>
                        <a:rPr lang="en-US" sz="2400" baseline="0" dirty="0"/>
                        <a:t>—Numbers</a:t>
                      </a:r>
                      <a:endParaRPr lang="en-US" sz="2400" dirty="0"/>
                    </a:p>
                  </a:txBody>
                  <a:tcPr/>
                </a:tc>
                <a:extLst>
                  <a:ext uri="{0D108BD9-81ED-4DB2-BD59-A6C34878D82A}">
                    <a16:rowId xmlns:a16="http://schemas.microsoft.com/office/drawing/2014/main" val="10004"/>
                  </a:ext>
                </a:extLst>
              </a:tr>
              <a:tr h="723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Working memory updating</a:t>
                      </a:r>
                    </a:p>
                  </a:txBody>
                  <a:tcPr/>
                </a:tc>
                <a:tc>
                  <a:txBody>
                    <a:bodyPr/>
                    <a:lstStyle/>
                    <a:p>
                      <a:r>
                        <a:rPr lang="en-US" sz="2400" dirty="0"/>
                        <a:t>Running</a:t>
                      </a:r>
                      <a:r>
                        <a:rPr lang="en-US" sz="2400" baseline="0" dirty="0"/>
                        <a:t> Memory Span</a:t>
                      </a:r>
                      <a:endParaRPr lang="en-US" sz="2400" dirty="0"/>
                    </a:p>
                  </a:txBody>
                  <a:tcPr/>
                </a:tc>
                <a:extLst>
                  <a:ext uri="{0D108BD9-81ED-4DB2-BD59-A6C34878D82A}">
                    <a16:rowId xmlns:a16="http://schemas.microsoft.com/office/drawing/2014/main" val="10005"/>
                  </a:ext>
                </a:extLst>
              </a:tr>
            </a:tbl>
          </a:graphicData>
        </a:graphic>
      </p:graphicFrame>
      <p:sp>
        <p:nvSpPr>
          <p:cNvPr id="4" name="Slide Number 12"/>
          <p:cNvSpPr>
            <a:spLocks noGrp="1"/>
          </p:cNvSpPr>
          <p:nvPr>
            <p:ph type="sldNum" sz="quarter" idx="12"/>
          </p:nvPr>
        </p:nvSpPr>
        <p:spPr/>
        <p:txBody>
          <a:bodyPr/>
          <a:lstStyle/>
          <a:p>
            <a:fld id="{B0992472-6D7E-4EB6-8254-CB112D5B2466}" type="slidenum">
              <a:rPr lang="en-US" smtClean="0">
                <a:latin typeface="+mj-lt"/>
              </a:rPr>
              <a:t>12</a:t>
            </a:fld>
            <a:endParaRPr lang="en-US" dirty="0">
              <a:latin typeface="+mj-lt"/>
            </a:endParaRPr>
          </a:p>
        </p:txBody>
      </p:sp>
    </p:spTree>
    <p:extLst>
      <p:ext uri="{BB962C8B-B14F-4D97-AF65-F5344CB8AC3E}">
        <p14:creationId xmlns:p14="http://schemas.microsoft.com/office/powerpoint/2010/main" val="122987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Analysis</a:t>
            </a:r>
          </a:p>
        </p:txBody>
      </p:sp>
      <p:sp>
        <p:nvSpPr>
          <p:cNvPr id="3" name="Body"/>
          <p:cNvSpPr>
            <a:spLocks noGrp="1"/>
          </p:cNvSpPr>
          <p:nvPr>
            <p:ph idx="1"/>
          </p:nvPr>
        </p:nvSpPr>
        <p:spPr/>
        <p:txBody>
          <a:bodyPr/>
          <a:lstStyle/>
          <a:p>
            <a:r>
              <a:rPr lang="en-US" dirty="0"/>
              <a:t>Courses analyzed separately</a:t>
            </a:r>
          </a:p>
          <a:p>
            <a:r>
              <a:rPr lang="en-US" dirty="0"/>
              <a:t>Cognitive task scores were standardized prior to analysis</a:t>
            </a:r>
          </a:p>
          <a:p>
            <a:endParaRPr lang="en-US" dirty="0"/>
          </a:p>
          <a:p>
            <a:r>
              <a:rPr lang="en-US" dirty="0"/>
              <a:t>Correlations (bivariate relationships)</a:t>
            </a:r>
          </a:p>
          <a:p>
            <a:r>
              <a:rPr lang="en-US" dirty="0"/>
              <a:t>Multiple regressions (moderation analysis)</a:t>
            </a:r>
          </a:p>
        </p:txBody>
      </p:sp>
      <p:sp>
        <p:nvSpPr>
          <p:cNvPr id="4" name="Slide Number 13"/>
          <p:cNvSpPr>
            <a:spLocks noGrp="1"/>
          </p:cNvSpPr>
          <p:nvPr>
            <p:ph type="sldNum" sz="quarter" idx="12"/>
          </p:nvPr>
        </p:nvSpPr>
        <p:spPr/>
        <p:txBody>
          <a:bodyPr/>
          <a:lstStyle/>
          <a:p>
            <a:fld id="{B0992472-6D7E-4EB6-8254-CB112D5B2466}" type="slidenum">
              <a:rPr lang="en-US" smtClean="0"/>
              <a:t>13</a:t>
            </a:fld>
            <a:endParaRPr lang="en-US" dirty="0"/>
          </a:p>
        </p:txBody>
      </p:sp>
    </p:spTree>
    <p:extLst>
      <p:ext uri="{BB962C8B-B14F-4D97-AF65-F5344CB8AC3E}">
        <p14:creationId xmlns:p14="http://schemas.microsoft.com/office/powerpoint/2010/main" val="3494919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normAutofit fontScale="90000"/>
          </a:bodyPr>
          <a:lstStyle/>
          <a:p>
            <a:r>
              <a:rPr lang="en-US" dirty="0"/>
              <a:t>RQ1: Is LMS usage related to learning outcomes?</a:t>
            </a:r>
          </a:p>
        </p:txBody>
      </p:sp>
      <p:pic>
        <p:nvPicPr>
          <p:cNvPr id="11" name="Picture " descr="Icons representing that LMS behavior was operationalized as page views and time in course space (minutes) and learning outcomes were operationalized as final grade (%).">
            <a:extLst>
              <a:ext uri="{FF2B5EF4-FFF2-40B4-BE49-F238E27FC236}">
                <a16:creationId xmlns:a16="http://schemas.microsoft.com/office/drawing/2014/main" id="{D66BC1A0-F61D-C841-AB0A-9E93C382A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1431493"/>
            <a:ext cx="7696200" cy="5181600"/>
          </a:xfrm>
          <a:prstGeom prst="rect">
            <a:avLst/>
          </a:prstGeom>
        </p:spPr>
      </p:pic>
      <p:sp>
        <p:nvSpPr>
          <p:cNvPr id="4" name="Slide Number 14"/>
          <p:cNvSpPr>
            <a:spLocks noGrp="1"/>
          </p:cNvSpPr>
          <p:nvPr>
            <p:ph type="sldNum" sz="quarter" idx="12"/>
          </p:nvPr>
        </p:nvSpPr>
        <p:spPr/>
        <p:txBody>
          <a:bodyPr/>
          <a:lstStyle/>
          <a:p>
            <a:fld id="{B0992472-6D7E-4EB6-8254-CB112D5B2466}" type="slidenum">
              <a:rPr lang="en-US" smtClean="0"/>
              <a:t>14</a:t>
            </a:fld>
            <a:endParaRPr lang="en-US" dirty="0"/>
          </a:p>
        </p:txBody>
      </p:sp>
    </p:spTree>
    <p:extLst>
      <p:ext uri="{BB962C8B-B14F-4D97-AF65-F5344CB8AC3E}">
        <p14:creationId xmlns:p14="http://schemas.microsoft.com/office/powerpoint/2010/main" val="3433044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RQ2: Are cognitive abilities related to LMS usage?</a:t>
            </a:r>
          </a:p>
        </p:txBody>
      </p:sp>
      <p:pic>
        <p:nvPicPr>
          <p:cNvPr id="7" name="Picture " descr="Icons representing that cognitive abilities were operationalized as explicit rule induction, implicit rule induction, inhibitory control, task switching, and working memory.  LMS usage was operationalized as page views and time in course space (minutes).">
            <a:extLst>
              <a:ext uri="{FF2B5EF4-FFF2-40B4-BE49-F238E27FC236}">
                <a16:creationId xmlns:a16="http://schemas.microsoft.com/office/drawing/2014/main" id="{8ACD3A02-4F4B-4A43-978E-B05B868A6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493"/>
            <a:ext cx="9144000" cy="5129252"/>
          </a:xfrm>
          <a:prstGeom prst="rect">
            <a:avLst/>
          </a:prstGeom>
        </p:spPr>
      </p:pic>
      <p:sp>
        <p:nvSpPr>
          <p:cNvPr id="4" name="Slide Number 15"/>
          <p:cNvSpPr>
            <a:spLocks noGrp="1"/>
          </p:cNvSpPr>
          <p:nvPr>
            <p:ph type="sldNum" sz="quarter" idx="12"/>
          </p:nvPr>
        </p:nvSpPr>
        <p:spPr/>
        <p:txBody>
          <a:bodyPr/>
          <a:lstStyle/>
          <a:p>
            <a:fld id="{B0992472-6D7E-4EB6-8254-CB112D5B2466}" type="slidenum">
              <a:rPr lang="en-US" smtClean="0"/>
              <a:t>15</a:t>
            </a:fld>
            <a:endParaRPr lang="en-US" dirty="0"/>
          </a:p>
        </p:txBody>
      </p:sp>
    </p:spTree>
    <p:extLst>
      <p:ext uri="{BB962C8B-B14F-4D97-AF65-F5344CB8AC3E}">
        <p14:creationId xmlns:p14="http://schemas.microsoft.com/office/powerpoint/2010/main" val="405900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normAutofit fontScale="90000"/>
          </a:bodyPr>
          <a:lstStyle/>
          <a:p>
            <a:r>
              <a:rPr lang="en-US" dirty="0"/>
              <a:t>RQ3: Do cognitive abilities moderate the effects of LMS usage on outcomes?</a:t>
            </a:r>
          </a:p>
        </p:txBody>
      </p:sp>
      <p:pic>
        <p:nvPicPr>
          <p:cNvPr id="7" name="Picture" descr="Icons representing the RQ3 model. Is the relationship of LMS variables on learning outcomes changed when students' cognitive abilities are considered?">
            <a:extLst>
              <a:ext uri="{FF2B5EF4-FFF2-40B4-BE49-F238E27FC236}">
                <a16:creationId xmlns:a16="http://schemas.microsoft.com/office/drawing/2014/main" id="{D3A551D7-EDB3-9C4E-B5D9-473B06C46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89929"/>
            <a:ext cx="8686800" cy="5372100"/>
          </a:xfrm>
          <a:prstGeom prst="rect">
            <a:avLst/>
          </a:prstGeom>
        </p:spPr>
      </p:pic>
      <p:sp>
        <p:nvSpPr>
          <p:cNvPr id="4" name="Slide Number 16"/>
          <p:cNvSpPr>
            <a:spLocks noGrp="1"/>
          </p:cNvSpPr>
          <p:nvPr>
            <p:ph type="sldNum" sz="quarter" idx="12"/>
          </p:nvPr>
        </p:nvSpPr>
        <p:spPr/>
        <p:txBody>
          <a:bodyPr/>
          <a:lstStyle/>
          <a:p>
            <a:fld id="{B0992472-6D7E-4EB6-8254-CB112D5B2466}" type="slidenum">
              <a:rPr lang="en-US" smtClean="0"/>
              <a:t>16</a:t>
            </a:fld>
            <a:endParaRPr lang="en-US" dirty="0"/>
          </a:p>
        </p:txBody>
      </p:sp>
    </p:spTree>
    <p:extLst>
      <p:ext uri="{BB962C8B-B14F-4D97-AF65-F5344CB8AC3E}">
        <p14:creationId xmlns:p14="http://schemas.microsoft.com/office/powerpoint/2010/main" val="3555682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Results</a:t>
            </a:r>
          </a:p>
        </p:txBody>
      </p:sp>
      <p:sp>
        <p:nvSpPr>
          <p:cNvPr id="3" name="Body1"/>
          <p:cNvSpPr>
            <a:spLocks noGrp="1"/>
          </p:cNvSpPr>
          <p:nvPr>
            <p:ph idx="1"/>
          </p:nvPr>
        </p:nvSpPr>
        <p:spPr>
          <a:xfrm>
            <a:off x="457200" y="1600200"/>
            <a:ext cx="8229600" cy="685800"/>
          </a:xfrm>
        </p:spPr>
        <p:txBody>
          <a:bodyPr>
            <a:normAutofit/>
          </a:bodyPr>
          <a:lstStyle/>
          <a:p>
            <a:r>
              <a:rPr lang="en-US" dirty="0"/>
              <a:t>LMS page views &amp; total minutes </a:t>
            </a:r>
            <a:r>
              <a:rPr lang="en-US" dirty="0">
                <a:solidFill>
                  <a:srgbClr val="C00000"/>
                </a:solidFill>
              </a:rPr>
              <a:t>unrelated</a:t>
            </a:r>
          </a:p>
          <a:p>
            <a:endParaRPr lang="en-US" dirty="0"/>
          </a:p>
          <a:p>
            <a:endParaRPr lang="en-US" dirty="0"/>
          </a:p>
          <a:p>
            <a:endParaRPr lang="en-US" dirty="0"/>
          </a:p>
          <a:p>
            <a:endParaRPr lang="en-US" dirty="0"/>
          </a:p>
          <a:p>
            <a:endParaRPr lang="en-US" dirty="0"/>
          </a:p>
        </p:txBody>
      </p:sp>
      <p:pic>
        <p:nvPicPr>
          <p:cNvPr id="8" name="Picture " descr="Two scatter plots showing the relationship between the number of minutes in the course and the number of page views. This relationship was not significant for the methods course (r=.02) nor the stats course (r=.06).">
            <a:extLst>
              <a:ext uri="{FF2B5EF4-FFF2-40B4-BE49-F238E27FC236}">
                <a16:creationId xmlns:a16="http://schemas.microsoft.com/office/drawing/2014/main" id="{CCA09161-0C14-B549-9217-F97BD1943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86000"/>
            <a:ext cx="6616700" cy="2755900"/>
          </a:xfrm>
          <a:prstGeom prst="rect">
            <a:avLst/>
          </a:prstGeom>
        </p:spPr>
      </p:pic>
      <p:sp>
        <p:nvSpPr>
          <p:cNvPr id="9" name="Body2">
            <a:extLst>
              <a:ext uri="{FF2B5EF4-FFF2-40B4-BE49-F238E27FC236}">
                <a16:creationId xmlns:a16="http://schemas.microsoft.com/office/drawing/2014/main" id="{AB1122EE-3C56-8548-9436-0C0CC13B0929}"/>
              </a:ext>
            </a:extLst>
          </p:cNvPr>
          <p:cNvSpPr txBox="1"/>
          <p:nvPr/>
        </p:nvSpPr>
        <p:spPr>
          <a:xfrm>
            <a:off x="457200" y="4966633"/>
            <a:ext cx="822960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Fewer than half of participants completed cognitive measures</a:t>
            </a:r>
          </a:p>
          <a:p>
            <a:endParaRPr lang="en-US" sz="3200" dirty="0"/>
          </a:p>
        </p:txBody>
      </p:sp>
      <p:sp>
        <p:nvSpPr>
          <p:cNvPr id="4" name="Slide Number 17"/>
          <p:cNvSpPr>
            <a:spLocks noGrp="1"/>
          </p:cNvSpPr>
          <p:nvPr>
            <p:ph type="sldNum" sz="quarter" idx="12"/>
          </p:nvPr>
        </p:nvSpPr>
        <p:spPr/>
        <p:txBody>
          <a:bodyPr/>
          <a:lstStyle/>
          <a:p>
            <a:fld id="{B0992472-6D7E-4EB6-8254-CB112D5B2466}" type="slidenum">
              <a:rPr lang="en-US" smtClean="0"/>
              <a:t>17</a:t>
            </a:fld>
            <a:endParaRPr lang="en-US" dirty="0"/>
          </a:p>
        </p:txBody>
      </p:sp>
    </p:spTree>
    <p:extLst>
      <p:ext uri="{BB962C8B-B14F-4D97-AF65-F5344CB8AC3E}">
        <p14:creationId xmlns:p14="http://schemas.microsoft.com/office/powerpoint/2010/main" val="270521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RQ1: LMS &amp; outcomes</a:t>
            </a:r>
          </a:p>
        </p:txBody>
      </p:sp>
      <p:pic>
        <p:nvPicPr>
          <p:cNvPr id="8" name="Picture 1" descr="Icons to remind the audience of the RQ: Is LMS usage related to learning outcomes?">
            <a:extLst>
              <a:ext uri="{FF2B5EF4-FFF2-40B4-BE49-F238E27FC236}">
                <a16:creationId xmlns:a16="http://schemas.microsoft.com/office/drawing/2014/main" id="{F089B174-EB32-B64A-A518-ACB41CC3A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744" y="488795"/>
            <a:ext cx="2644256" cy="738188"/>
          </a:xfrm>
          <a:prstGeom prst="rect">
            <a:avLst/>
          </a:prstGeom>
        </p:spPr>
      </p:pic>
      <p:sp>
        <p:nvSpPr>
          <p:cNvPr id="16" name="Body"/>
          <p:cNvSpPr>
            <a:spLocks noGrp="1"/>
          </p:cNvSpPr>
          <p:nvPr>
            <p:ph idx="1"/>
          </p:nvPr>
        </p:nvSpPr>
        <p:spPr>
          <a:xfrm>
            <a:off x="457200" y="1600200"/>
            <a:ext cx="8229600" cy="1143000"/>
          </a:xfrm>
        </p:spPr>
        <p:txBody>
          <a:bodyPr/>
          <a:lstStyle/>
          <a:p>
            <a:r>
              <a:rPr lang="en-US" dirty="0">
                <a:solidFill>
                  <a:srgbClr val="C00000"/>
                </a:solidFill>
              </a:rPr>
              <a:t>No significant correlations</a:t>
            </a:r>
            <a:r>
              <a:rPr lang="en-US" dirty="0"/>
              <a:t> between global LMS usage and Final course grade</a:t>
            </a:r>
          </a:p>
          <a:p>
            <a:endParaRPr lang="en-US" dirty="0"/>
          </a:p>
          <a:p>
            <a:endParaRPr lang="en-US" dirty="0"/>
          </a:p>
          <a:p>
            <a:endParaRPr lang="en-US" dirty="0"/>
          </a:p>
          <a:p>
            <a:endParaRPr lang="en-US" dirty="0"/>
          </a:p>
          <a:p>
            <a:endParaRPr lang="en-US" dirty="0"/>
          </a:p>
          <a:p>
            <a:endParaRPr lang="en-US" dirty="0"/>
          </a:p>
        </p:txBody>
      </p:sp>
      <p:pic>
        <p:nvPicPr>
          <p:cNvPr id="6" name="Picture 2" descr="4 scatterplot graphs of the relationship between final score and page views and total minutes in the methods (n=121) and stats (n=119) course. No significant patterns emerged.">
            <a:extLst>
              <a:ext uri="{FF2B5EF4-FFF2-40B4-BE49-F238E27FC236}">
                <a16:creationId xmlns:a16="http://schemas.microsoft.com/office/drawing/2014/main" id="{054855A8-1EA0-1743-9F0F-E0C9478A5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 y="2855614"/>
            <a:ext cx="8153400" cy="3441700"/>
          </a:xfrm>
          <a:prstGeom prst="rect">
            <a:avLst/>
          </a:prstGeom>
        </p:spPr>
      </p:pic>
      <p:sp>
        <p:nvSpPr>
          <p:cNvPr id="4" name="Slide Number 18"/>
          <p:cNvSpPr>
            <a:spLocks noGrp="1"/>
          </p:cNvSpPr>
          <p:nvPr>
            <p:ph type="sldNum" sz="quarter" idx="12"/>
          </p:nvPr>
        </p:nvSpPr>
        <p:spPr/>
        <p:txBody>
          <a:bodyPr/>
          <a:lstStyle/>
          <a:p>
            <a:fld id="{B0992472-6D7E-4EB6-8254-CB112D5B2466}" type="slidenum">
              <a:rPr lang="en-US" smtClean="0"/>
              <a:t>18</a:t>
            </a:fld>
            <a:endParaRPr lang="en-US" dirty="0"/>
          </a:p>
        </p:txBody>
      </p:sp>
    </p:spTree>
    <p:extLst>
      <p:ext uri="{BB962C8B-B14F-4D97-AF65-F5344CB8AC3E}">
        <p14:creationId xmlns:p14="http://schemas.microsoft.com/office/powerpoint/2010/main" val="195632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a:xfrm>
            <a:off x="457200" y="274638"/>
            <a:ext cx="5334000" cy="1143000"/>
          </a:xfrm>
        </p:spPr>
        <p:txBody>
          <a:bodyPr/>
          <a:lstStyle/>
          <a:p>
            <a:r>
              <a:rPr lang="en-US" dirty="0"/>
              <a:t>RQ2: Cognitive &amp; LMS</a:t>
            </a:r>
          </a:p>
        </p:txBody>
      </p:sp>
      <p:pic>
        <p:nvPicPr>
          <p:cNvPr id="13" name="Picture 1" descr="Icons reminding the audience of RQ2: Are cognitive abilities related to LMS usage?">
            <a:extLst>
              <a:ext uri="{FF2B5EF4-FFF2-40B4-BE49-F238E27FC236}">
                <a16:creationId xmlns:a16="http://schemas.microsoft.com/office/drawing/2014/main" id="{DE25C76F-EFEC-AC46-BDBE-8FF73B765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639373"/>
            <a:ext cx="2679700" cy="656026"/>
          </a:xfrm>
          <a:prstGeom prst="rect">
            <a:avLst/>
          </a:prstGeom>
        </p:spPr>
      </p:pic>
      <p:sp>
        <p:nvSpPr>
          <p:cNvPr id="3" name="Body"/>
          <p:cNvSpPr>
            <a:spLocks noGrp="1"/>
          </p:cNvSpPr>
          <p:nvPr>
            <p:ph idx="1"/>
          </p:nvPr>
        </p:nvSpPr>
        <p:spPr/>
        <p:txBody>
          <a:bodyPr>
            <a:normAutofit lnSpcReduction="10000"/>
          </a:bodyPr>
          <a:lstStyle/>
          <a:p>
            <a:r>
              <a:rPr lang="en-US" dirty="0"/>
              <a:t>Analyzed subset with cog scores </a:t>
            </a:r>
          </a:p>
          <a:p>
            <a:pPr lvl="1"/>
            <a:r>
              <a:rPr lang="en-US" dirty="0"/>
              <a:t>Methods </a:t>
            </a:r>
            <a:r>
              <a:rPr lang="en-US" i="1" dirty="0"/>
              <a:t>n</a:t>
            </a:r>
            <a:r>
              <a:rPr lang="en-US" dirty="0"/>
              <a:t> = 44, Stats </a:t>
            </a:r>
            <a:r>
              <a:rPr lang="en-US" i="1" dirty="0"/>
              <a:t>n</a:t>
            </a:r>
            <a:r>
              <a:rPr lang="en-US" dirty="0"/>
              <a:t> = 48</a:t>
            </a:r>
          </a:p>
          <a:p>
            <a:r>
              <a:rPr lang="en-US" dirty="0">
                <a:solidFill>
                  <a:srgbClr val="C00000"/>
                </a:solidFill>
              </a:rPr>
              <a:t>No significant correlations</a:t>
            </a:r>
            <a:r>
              <a:rPr lang="en-US" dirty="0"/>
              <a:t> between global LMS usage and cognitive measures</a:t>
            </a:r>
          </a:p>
          <a:p>
            <a:r>
              <a:rPr lang="en-US" dirty="0"/>
              <a:t>Largest </a:t>
            </a:r>
            <a:r>
              <a:rPr lang="en-US" b="1" u="sng" dirty="0"/>
              <a:t>numerical</a:t>
            </a:r>
            <a:r>
              <a:rPr lang="en-US" dirty="0"/>
              <a:t> correlations in .20s, for Methods course</a:t>
            </a:r>
          </a:p>
          <a:p>
            <a:r>
              <a:rPr lang="en-US" dirty="0"/>
              <a:t>Fewer total minutes </a:t>
            </a:r>
            <a:r>
              <a:rPr lang="en-US" i="1" dirty="0"/>
              <a:t>might</a:t>
            </a:r>
            <a:r>
              <a:rPr lang="en-US" dirty="0"/>
              <a:t> correlate with:</a:t>
            </a:r>
          </a:p>
          <a:p>
            <a:pPr lvl="1"/>
            <a:r>
              <a:rPr lang="en-US" dirty="0"/>
              <a:t>Better WM updating (</a:t>
            </a:r>
            <a:r>
              <a:rPr lang="en-US" i="1" dirty="0"/>
              <a:t>r</a:t>
            </a:r>
            <a:r>
              <a:rPr lang="en-US" dirty="0"/>
              <a:t> = -.22)</a:t>
            </a:r>
          </a:p>
          <a:p>
            <a:pPr lvl="1"/>
            <a:r>
              <a:rPr lang="en-US" dirty="0"/>
              <a:t>Worse shifting (</a:t>
            </a:r>
            <a:r>
              <a:rPr lang="en-US" i="1" dirty="0"/>
              <a:t>r</a:t>
            </a:r>
            <a:r>
              <a:rPr lang="en-US" dirty="0"/>
              <a:t> = -.24)</a:t>
            </a:r>
          </a:p>
        </p:txBody>
      </p:sp>
      <p:pic>
        <p:nvPicPr>
          <p:cNvPr id="11" name="Picture 2" descr="Caution icon representing that caution should be used when interpreting these results.">
            <a:extLst>
              <a:ext uri="{FF2B5EF4-FFF2-40B4-BE49-F238E27FC236}">
                <a16:creationId xmlns:a16="http://schemas.microsoft.com/office/drawing/2014/main" id="{8B0624B6-9C6C-7949-8E09-73F42607F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171" y="4821382"/>
            <a:ext cx="2399101" cy="1808018"/>
          </a:xfrm>
          <a:prstGeom prst="rect">
            <a:avLst/>
          </a:prstGeom>
        </p:spPr>
      </p:pic>
      <p:sp>
        <p:nvSpPr>
          <p:cNvPr id="4" name="Slide Number 19"/>
          <p:cNvSpPr>
            <a:spLocks noGrp="1"/>
          </p:cNvSpPr>
          <p:nvPr>
            <p:ph type="sldNum" sz="quarter" idx="12"/>
          </p:nvPr>
        </p:nvSpPr>
        <p:spPr/>
        <p:txBody>
          <a:bodyPr/>
          <a:lstStyle/>
          <a:p>
            <a:fld id="{B0992472-6D7E-4EB6-8254-CB112D5B2466}" type="slidenum">
              <a:rPr lang="en-US" smtClean="0"/>
              <a:t>19</a:t>
            </a:fld>
            <a:endParaRPr lang="en-US" dirty="0"/>
          </a:p>
        </p:txBody>
      </p:sp>
    </p:spTree>
    <p:extLst>
      <p:ext uri="{BB962C8B-B14F-4D97-AF65-F5344CB8AC3E}">
        <p14:creationId xmlns:p14="http://schemas.microsoft.com/office/powerpoint/2010/main" val="58052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Growth in learner data</a:t>
            </a:r>
          </a:p>
        </p:txBody>
      </p:sp>
      <p:sp>
        <p:nvSpPr>
          <p:cNvPr id="3" name="Body"/>
          <p:cNvSpPr>
            <a:spLocks noGrp="1"/>
          </p:cNvSpPr>
          <p:nvPr>
            <p:ph idx="1"/>
          </p:nvPr>
        </p:nvSpPr>
        <p:spPr>
          <a:xfrm>
            <a:off x="457200" y="1600201"/>
            <a:ext cx="8229600" cy="2673870"/>
          </a:xfrm>
        </p:spPr>
        <p:txBody>
          <a:bodyPr/>
          <a:lstStyle/>
          <a:p>
            <a:r>
              <a:rPr lang="en-US" dirty="0"/>
              <a:t>Increased interest in capturing students’ online learning activities </a:t>
            </a:r>
          </a:p>
          <a:p>
            <a:pPr lvl="1"/>
            <a:r>
              <a:rPr lang="en-US" dirty="0"/>
              <a:t>Examining micro-behaviors through Learner Management System (LMS) usage</a:t>
            </a:r>
          </a:p>
          <a:p>
            <a:r>
              <a:rPr lang="en-US" dirty="0"/>
              <a:t>Growing demand for </a:t>
            </a:r>
            <a:r>
              <a:rPr lang="en-US" i="1" dirty="0"/>
              <a:t>learning analytics</a:t>
            </a:r>
          </a:p>
        </p:txBody>
      </p:sp>
      <p:pic>
        <p:nvPicPr>
          <p:cNvPr id="9" name="Picture " descr="Icons depicting that computer mouse clicks can be transformed into learning analytics.">
            <a:extLst>
              <a:ext uri="{FF2B5EF4-FFF2-40B4-BE49-F238E27FC236}">
                <a16:creationId xmlns:a16="http://schemas.microsoft.com/office/drawing/2014/main" id="{798B346F-2F08-0447-BBD8-C87A0E1A1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00" y="4384935"/>
            <a:ext cx="6121400" cy="2133600"/>
          </a:xfrm>
          <a:prstGeom prst="rect">
            <a:avLst/>
          </a:prstGeom>
        </p:spPr>
      </p:pic>
      <p:sp>
        <p:nvSpPr>
          <p:cNvPr id="4" name="Slide Number 2"/>
          <p:cNvSpPr>
            <a:spLocks noGrp="1"/>
          </p:cNvSpPr>
          <p:nvPr>
            <p:ph type="sldNum" sz="quarter" idx="12"/>
          </p:nvPr>
        </p:nvSpPr>
        <p:spPr/>
        <p:txBody>
          <a:bodyPr/>
          <a:lstStyle/>
          <a:p>
            <a:fld id="{B0992472-6D7E-4EB6-8254-CB112D5B2466}" type="slidenum">
              <a:rPr lang="en-US" smtClean="0"/>
              <a:t>2</a:t>
            </a:fld>
            <a:endParaRPr lang="en-US" dirty="0"/>
          </a:p>
        </p:txBody>
      </p:sp>
    </p:spTree>
    <p:extLst>
      <p:ext uri="{BB962C8B-B14F-4D97-AF65-F5344CB8AC3E}">
        <p14:creationId xmlns:p14="http://schemas.microsoft.com/office/powerpoint/2010/main" val="3552839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274638"/>
            <a:ext cx="4572000" cy="1143000"/>
          </a:xfrm>
        </p:spPr>
        <p:txBody>
          <a:bodyPr/>
          <a:lstStyle/>
          <a:p>
            <a:r>
              <a:rPr lang="en-US" dirty="0"/>
              <a:t>RQ3: Interactions</a:t>
            </a:r>
          </a:p>
        </p:txBody>
      </p:sp>
      <p:pic>
        <p:nvPicPr>
          <p:cNvPr id="8" name="Picture 1" descr="Icon to remind the audience of RQ: Do cognitive abilities moderate the effects of LMS usage on outcomes?">
            <a:extLst>
              <a:ext uri="{FF2B5EF4-FFF2-40B4-BE49-F238E27FC236}">
                <a16:creationId xmlns:a16="http://schemas.microsoft.com/office/drawing/2014/main" id="{6B42FCCB-0B54-C346-90BF-EA03B4804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03981"/>
            <a:ext cx="2451100" cy="1231900"/>
          </a:xfrm>
          <a:prstGeom prst="rect">
            <a:avLst/>
          </a:prstGeom>
        </p:spPr>
      </p:pic>
      <p:sp>
        <p:nvSpPr>
          <p:cNvPr id="3" name="Body"/>
          <p:cNvSpPr>
            <a:spLocks noGrp="1"/>
          </p:cNvSpPr>
          <p:nvPr>
            <p:ph idx="1"/>
          </p:nvPr>
        </p:nvSpPr>
        <p:spPr>
          <a:xfrm>
            <a:off x="457200" y="1600200"/>
            <a:ext cx="8229600" cy="1639663"/>
          </a:xfrm>
        </p:spPr>
        <p:txBody>
          <a:bodyPr>
            <a:normAutofit lnSpcReduction="10000"/>
          </a:bodyPr>
          <a:lstStyle/>
          <a:p>
            <a:r>
              <a:rPr lang="en-US" dirty="0"/>
              <a:t>Best-fitting models had </a:t>
            </a:r>
            <a:r>
              <a:rPr lang="en-US" dirty="0">
                <a:solidFill>
                  <a:srgbClr val="C00000"/>
                </a:solidFill>
              </a:rPr>
              <a:t>no interactions</a:t>
            </a:r>
          </a:p>
          <a:p>
            <a:r>
              <a:rPr lang="en-US" dirty="0"/>
              <a:t>Final Grade only related to WM Updating and Explicit Rule Induction</a:t>
            </a:r>
          </a:p>
        </p:txBody>
      </p:sp>
      <p:pic>
        <p:nvPicPr>
          <p:cNvPr id="6" name="Picture 2" descr="Regression output tables for each course. The significant predictors in the methods course were WM updating and explicit rule induction. The significant predictor in the stats course was WM updating.">
            <a:extLst>
              <a:ext uri="{FF2B5EF4-FFF2-40B4-BE49-F238E27FC236}">
                <a16:creationId xmlns:a16="http://schemas.microsoft.com/office/drawing/2014/main" id="{8269B602-6AF6-CE42-9D2A-F1557AF2D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02" y="3360738"/>
            <a:ext cx="8130309" cy="3389537"/>
          </a:xfrm>
          <a:prstGeom prst="rect">
            <a:avLst/>
          </a:prstGeom>
        </p:spPr>
      </p:pic>
      <p:sp>
        <p:nvSpPr>
          <p:cNvPr id="4" name="Slide Number 20"/>
          <p:cNvSpPr>
            <a:spLocks noGrp="1"/>
          </p:cNvSpPr>
          <p:nvPr>
            <p:ph type="sldNum" sz="quarter" idx="12"/>
          </p:nvPr>
        </p:nvSpPr>
        <p:spPr/>
        <p:txBody>
          <a:bodyPr/>
          <a:lstStyle/>
          <a:p>
            <a:fld id="{B0992472-6D7E-4EB6-8254-CB112D5B2466}" type="slidenum">
              <a:rPr lang="en-US" smtClean="0"/>
              <a:t>20</a:t>
            </a:fld>
            <a:endParaRPr lang="en-US" dirty="0"/>
          </a:p>
        </p:txBody>
      </p:sp>
    </p:spTree>
    <p:extLst>
      <p:ext uri="{BB962C8B-B14F-4D97-AF65-F5344CB8AC3E}">
        <p14:creationId xmlns:p14="http://schemas.microsoft.com/office/powerpoint/2010/main" val="2983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Summary of Findings</a:t>
            </a:r>
          </a:p>
        </p:txBody>
      </p:sp>
      <p:pic>
        <p:nvPicPr>
          <p:cNvPr id="6" name="Picture 1" descr="Icons representing that LMS usage was not related to final grades.">
            <a:extLst>
              <a:ext uri="{FF2B5EF4-FFF2-40B4-BE49-F238E27FC236}">
                <a16:creationId xmlns:a16="http://schemas.microsoft.com/office/drawing/2014/main" id="{A63B7FC3-42EF-F640-BC80-18DD3011E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57254"/>
            <a:ext cx="4737100" cy="965200"/>
          </a:xfrm>
          <a:prstGeom prst="rect">
            <a:avLst/>
          </a:prstGeom>
        </p:spPr>
      </p:pic>
      <p:sp>
        <p:nvSpPr>
          <p:cNvPr id="3" name="Body 1"/>
          <p:cNvSpPr>
            <a:spLocks noGrp="1"/>
          </p:cNvSpPr>
          <p:nvPr>
            <p:ph idx="1"/>
          </p:nvPr>
        </p:nvSpPr>
        <p:spPr>
          <a:xfrm>
            <a:off x="457200" y="2362200"/>
            <a:ext cx="8229600" cy="1371600"/>
          </a:xfrm>
        </p:spPr>
        <p:txBody>
          <a:bodyPr>
            <a:normAutofit/>
          </a:bodyPr>
          <a:lstStyle/>
          <a:p>
            <a:pPr marL="0" indent="0">
              <a:buNone/>
            </a:pPr>
            <a:endParaRPr lang="en-US" sz="1200" dirty="0"/>
          </a:p>
          <a:p>
            <a:r>
              <a:rPr lang="en-US" sz="3000" dirty="0"/>
              <a:t>Simple measures of amount of LMS usage </a:t>
            </a:r>
            <a:r>
              <a:rPr lang="en-US" sz="3000" dirty="0">
                <a:solidFill>
                  <a:srgbClr val="C00000"/>
                </a:solidFill>
              </a:rPr>
              <a:t>unrelated </a:t>
            </a:r>
            <a:r>
              <a:rPr lang="en-US" sz="3000" dirty="0"/>
              <a:t>to Final Course Grades </a:t>
            </a:r>
          </a:p>
        </p:txBody>
      </p:sp>
      <p:pic>
        <p:nvPicPr>
          <p:cNvPr id="8" name="Picture 2" descr="Icons representing that cognitive processes measures were not related to amount of LMS usage.">
            <a:extLst>
              <a:ext uri="{FF2B5EF4-FFF2-40B4-BE49-F238E27FC236}">
                <a16:creationId xmlns:a16="http://schemas.microsoft.com/office/drawing/2014/main" id="{00769E1D-D5DC-DB42-A6AA-3283E2F92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55" y="3733800"/>
            <a:ext cx="4724400" cy="914400"/>
          </a:xfrm>
          <a:prstGeom prst="rect">
            <a:avLst/>
          </a:prstGeom>
        </p:spPr>
      </p:pic>
      <p:sp>
        <p:nvSpPr>
          <p:cNvPr id="5" name="body 2">
            <a:extLst>
              <a:ext uri="{FF2B5EF4-FFF2-40B4-BE49-F238E27FC236}">
                <a16:creationId xmlns:a16="http://schemas.microsoft.com/office/drawing/2014/main" id="{B87EDA08-A5C7-A242-B9CE-64200C716E11}"/>
              </a:ext>
            </a:extLst>
          </p:cNvPr>
          <p:cNvSpPr txBox="1"/>
          <p:nvPr/>
        </p:nvSpPr>
        <p:spPr>
          <a:xfrm>
            <a:off x="457200" y="4945146"/>
            <a:ext cx="6781800" cy="1292662"/>
          </a:xfrm>
          <a:prstGeom prst="rect">
            <a:avLst/>
          </a:prstGeom>
          <a:noFill/>
        </p:spPr>
        <p:txBody>
          <a:bodyPr wrap="square" rtlCol="0">
            <a:spAutoFit/>
          </a:bodyPr>
          <a:lstStyle/>
          <a:p>
            <a:pPr marL="285750" indent="-285750">
              <a:buFont typeface="Arial" panose="020B0604020202020204" pitchFamily="34" charset="0"/>
              <a:buChar char="•"/>
            </a:pPr>
            <a:r>
              <a:rPr lang="en-US" sz="3000" dirty="0"/>
              <a:t>Cognitive processes </a:t>
            </a:r>
            <a:r>
              <a:rPr lang="en-US" sz="3000" dirty="0">
                <a:solidFill>
                  <a:srgbClr val="C00000"/>
                </a:solidFill>
              </a:rPr>
              <a:t>unrelated </a:t>
            </a:r>
            <a:r>
              <a:rPr lang="en-US" sz="3000" dirty="0"/>
              <a:t>to amount of LMS usage </a:t>
            </a:r>
          </a:p>
          <a:p>
            <a:pPr marL="285750" indent="-285750">
              <a:buFont typeface="Arial" panose="020B0604020202020204" pitchFamily="34" charset="0"/>
              <a:buChar char="•"/>
            </a:pPr>
            <a:endParaRPr lang="en-US" dirty="0"/>
          </a:p>
        </p:txBody>
      </p:sp>
      <p:sp>
        <p:nvSpPr>
          <p:cNvPr id="4" name="Slide Number 21"/>
          <p:cNvSpPr>
            <a:spLocks noGrp="1"/>
          </p:cNvSpPr>
          <p:nvPr>
            <p:ph type="sldNum" sz="quarter" idx="12"/>
          </p:nvPr>
        </p:nvSpPr>
        <p:spPr/>
        <p:txBody>
          <a:bodyPr/>
          <a:lstStyle/>
          <a:p>
            <a:fld id="{B0992472-6D7E-4EB6-8254-CB112D5B2466}" type="slidenum">
              <a:rPr lang="en-US" smtClean="0"/>
              <a:t>21</a:t>
            </a:fld>
            <a:endParaRPr lang="en-US" dirty="0"/>
          </a:p>
        </p:txBody>
      </p:sp>
    </p:spTree>
    <p:extLst>
      <p:ext uri="{BB962C8B-B14F-4D97-AF65-F5344CB8AC3E}">
        <p14:creationId xmlns:p14="http://schemas.microsoft.com/office/powerpoint/2010/main" val="28739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Summary of Findings (cont.)</a:t>
            </a:r>
          </a:p>
        </p:txBody>
      </p:sp>
      <p:pic>
        <p:nvPicPr>
          <p:cNvPr id="17" name="Picture" descr="Icon depicting that while LMS behaviors were not related to final grades, some cognitive measures were related to final grades.">
            <a:extLst>
              <a:ext uri="{FF2B5EF4-FFF2-40B4-BE49-F238E27FC236}">
                <a16:creationId xmlns:a16="http://schemas.microsoft.com/office/drawing/2014/main" id="{86154FFF-F7F4-0A4A-AE61-8D1307E37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08910"/>
            <a:ext cx="4648200" cy="1940871"/>
          </a:xfrm>
          <a:prstGeom prst="rect">
            <a:avLst/>
          </a:prstGeom>
        </p:spPr>
      </p:pic>
      <p:sp>
        <p:nvSpPr>
          <p:cNvPr id="3" name="Body"/>
          <p:cNvSpPr>
            <a:spLocks noGrp="1"/>
          </p:cNvSpPr>
          <p:nvPr>
            <p:ph idx="1"/>
          </p:nvPr>
        </p:nvSpPr>
        <p:spPr>
          <a:xfrm>
            <a:off x="457200" y="3820226"/>
            <a:ext cx="8229600" cy="2552700"/>
          </a:xfrm>
        </p:spPr>
        <p:txBody>
          <a:bodyPr>
            <a:normAutofit/>
          </a:bodyPr>
          <a:lstStyle/>
          <a:p>
            <a:r>
              <a:rPr lang="en-US" dirty="0"/>
              <a:t>Final Course Grades </a:t>
            </a:r>
          </a:p>
          <a:p>
            <a:pPr lvl="1"/>
            <a:r>
              <a:rPr lang="en-US" dirty="0"/>
              <a:t>Better </a:t>
            </a:r>
            <a:r>
              <a:rPr lang="en-US" dirty="0">
                <a:solidFill>
                  <a:srgbClr val="00B050"/>
                </a:solidFill>
              </a:rPr>
              <a:t>WM Updating</a:t>
            </a:r>
            <a:r>
              <a:rPr lang="en-US" dirty="0"/>
              <a:t> and </a:t>
            </a:r>
            <a:r>
              <a:rPr lang="en-US" dirty="0">
                <a:solidFill>
                  <a:srgbClr val="00B050"/>
                </a:solidFill>
              </a:rPr>
              <a:t>Explicit Rule Induction</a:t>
            </a:r>
            <a:r>
              <a:rPr lang="en-US" dirty="0"/>
              <a:t> related to better outcomes</a:t>
            </a:r>
          </a:p>
          <a:p>
            <a:pPr lvl="1"/>
            <a:r>
              <a:rPr lang="en-US" dirty="0">
                <a:solidFill>
                  <a:srgbClr val="C00000"/>
                </a:solidFill>
              </a:rPr>
              <a:t>No interactions </a:t>
            </a:r>
            <a:r>
              <a:rPr lang="en-US" dirty="0"/>
              <a:t>between LMS usage and cognitive processes</a:t>
            </a:r>
          </a:p>
        </p:txBody>
      </p:sp>
      <p:sp>
        <p:nvSpPr>
          <p:cNvPr id="4" name="Slide Number 22"/>
          <p:cNvSpPr>
            <a:spLocks noGrp="1"/>
          </p:cNvSpPr>
          <p:nvPr>
            <p:ph type="sldNum" sz="quarter" idx="12"/>
          </p:nvPr>
        </p:nvSpPr>
        <p:spPr/>
        <p:txBody>
          <a:bodyPr/>
          <a:lstStyle/>
          <a:p>
            <a:fld id="{B0992472-6D7E-4EB6-8254-CB112D5B2466}" type="slidenum">
              <a:rPr lang="en-US" smtClean="0"/>
              <a:t>22</a:t>
            </a:fld>
            <a:endParaRPr lang="en-US" dirty="0"/>
          </a:p>
        </p:txBody>
      </p:sp>
    </p:spTree>
    <p:extLst>
      <p:ext uri="{BB962C8B-B14F-4D97-AF65-F5344CB8AC3E}">
        <p14:creationId xmlns:p14="http://schemas.microsoft.com/office/powerpoint/2010/main" val="31787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Potential Factors</a:t>
            </a:r>
          </a:p>
        </p:txBody>
      </p:sp>
      <p:sp>
        <p:nvSpPr>
          <p:cNvPr id="3" name="Body"/>
          <p:cNvSpPr>
            <a:spLocks noGrp="1"/>
          </p:cNvSpPr>
          <p:nvPr>
            <p:ph idx="1"/>
          </p:nvPr>
        </p:nvSpPr>
        <p:spPr>
          <a:xfrm>
            <a:off x="457200" y="1600201"/>
            <a:ext cx="8229600" cy="3429000"/>
          </a:xfrm>
        </p:spPr>
        <p:txBody>
          <a:bodyPr/>
          <a:lstStyle/>
          <a:p>
            <a:r>
              <a:rPr lang="en-US" dirty="0"/>
              <a:t>Course format </a:t>
            </a:r>
          </a:p>
          <a:p>
            <a:pPr lvl="1"/>
            <a:r>
              <a:rPr lang="en-US" dirty="0"/>
              <a:t>Face-to-face vs. blended vs. online</a:t>
            </a:r>
          </a:p>
          <a:p>
            <a:r>
              <a:rPr lang="en-US" dirty="0"/>
              <a:t>LMS familiarity</a:t>
            </a:r>
          </a:p>
          <a:p>
            <a:r>
              <a:rPr lang="en-US" dirty="0"/>
              <a:t>LMS usage measures too “broad”</a:t>
            </a:r>
          </a:p>
          <a:p>
            <a:pPr lvl="1"/>
            <a:r>
              <a:rPr lang="en-US" dirty="0"/>
              <a:t>Clear need for </a:t>
            </a:r>
            <a:r>
              <a:rPr lang="en-US" i="1" dirty="0"/>
              <a:t>more nuanced measures of learning</a:t>
            </a:r>
            <a:r>
              <a:rPr lang="en-US" dirty="0"/>
              <a:t> related to course activities</a:t>
            </a:r>
          </a:p>
        </p:txBody>
      </p:sp>
      <p:sp>
        <p:nvSpPr>
          <p:cNvPr id="4" name="Slide Number 23"/>
          <p:cNvSpPr>
            <a:spLocks noGrp="1"/>
          </p:cNvSpPr>
          <p:nvPr>
            <p:ph type="sldNum" sz="quarter" idx="12"/>
          </p:nvPr>
        </p:nvSpPr>
        <p:spPr/>
        <p:txBody>
          <a:bodyPr/>
          <a:lstStyle/>
          <a:p>
            <a:fld id="{B0992472-6D7E-4EB6-8254-CB112D5B2466}" type="slidenum">
              <a:rPr lang="en-US" smtClean="0"/>
              <a:t>23</a:t>
            </a:fld>
            <a:endParaRPr lang="en-US" dirty="0"/>
          </a:p>
        </p:txBody>
      </p:sp>
    </p:spTree>
    <p:extLst>
      <p:ext uri="{BB962C8B-B14F-4D97-AF65-F5344CB8AC3E}">
        <p14:creationId xmlns:p14="http://schemas.microsoft.com/office/powerpoint/2010/main" val="118546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Future Directions</a:t>
            </a:r>
          </a:p>
        </p:txBody>
      </p:sp>
      <p:sp>
        <p:nvSpPr>
          <p:cNvPr id="3" name="Body"/>
          <p:cNvSpPr>
            <a:spLocks noGrp="1"/>
          </p:cNvSpPr>
          <p:nvPr>
            <p:ph idx="1"/>
          </p:nvPr>
        </p:nvSpPr>
        <p:spPr/>
        <p:txBody>
          <a:bodyPr/>
          <a:lstStyle/>
          <a:p>
            <a:r>
              <a:rPr lang="en-US" dirty="0"/>
              <a:t>Move to more sophisticated quantitative and qualitative analyses</a:t>
            </a:r>
          </a:p>
          <a:p>
            <a:pPr lvl="1"/>
            <a:r>
              <a:rPr lang="en-US" dirty="0"/>
              <a:t>LMS ‘user styles’ – e.g., active, passive, bystander </a:t>
            </a:r>
            <a:r>
              <a:rPr lang="en-US" sz="2400" dirty="0"/>
              <a:t>(Tseng et al., 2016)</a:t>
            </a:r>
            <a:endParaRPr lang="en-US" dirty="0"/>
          </a:p>
          <a:p>
            <a:pPr lvl="1"/>
            <a:r>
              <a:rPr lang="en-US" dirty="0"/>
              <a:t>Sequential pattern modeling</a:t>
            </a:r>
          </a:p>
          <a:p>
            <a:r>
              <a:rPr lang="en-US" dirty="0"/>
              <a:t>Examine links between cognitive processes and specific learning behaviors</a:t>
            </a:r>
          </a:p>
        </p:txBody>
      </p:sp>
      <p:sp>
        <p:nvSpPr>
          <p:cNvPr id="4" name="Slide Number 24"/>
          <p:cNvSpPr>
            <a:spLocks noGrp="1"/>
          </p:cNvSpPr>
          <p:nvPr>
            <p:ph type="sldNum" sz="quarter" idx="12"/>
          </p:nvPr>
        </p:nvSpPr>
        <p:spPr/>
        <p:txBody>
          <a:bodyPr/>
          <a:lstStyle/>
          <a:p>
            <a:fld id="{B0992472-6D7E-4EB6-8254-CB112D5B2466}" type="slidenum">
              <a:rPr lang="en-US" smtClean="0"/>
              <a:t>24</a:t>
            </a:fld>
            <a:endParaRPr lang="en-US" dirty="0"/>
          </a:p>
        </p:txBody>
      </p:sp>
    </p:spTree>
    <p:extLst>
      <p:ext uri="{BB962C8B-B14F-4D97-AF65-F5344CB8AC3E}">
        <p14:creationId xmlns:p14="http://schemas.microsoft.com/office/powerpoint/2010/main" val="1262914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lstStyle/>
          <a:p>
            <a:r>
              <a:rPr lang="en-US" dirty="0"/>
              <a:t>Conclusions</a:t>
            </a:r>
          </a:p>
        </p:txBody>
      </p:sp>
      <p:sp>
        <p:nvSpPr>
          <p:cNvPr id="3" name="Body"/>
          <p:cNvSpPr>
            <a:spLocks noGrp="1"/>
          </p:cNvSpPr>
          <p:nvPr>
            <p:ph idx="1"/>
          </p:nvPr>
        </p:nvSpPr>
        <p:spPr/>
        <p:txBody>
          <a:bodyPr>
            <a:normAutofit/>
          </a:bodyPr>
          <a:lstStyle/>
          <a:p>
            <a:r>
              <a:rPr lang="en-US" dirty="0"/>
              <a:t>Novel research at the intersection of cognitive abilities, educational measurement, and learning analytics</a:t>
            </a:r>
          </a:p>
          <a:p>
            <a:r>
              <a:rPr lang="en-US" dirty="0"/>
              <a:t>Potential for LMS usage data and cognitive measures to enable personalized instruction</a:t>
            </a:r>
          </a:p>
          <a:p>
            <a:endParaRPr lang="en-US" dirty="0"/>
          </a:p>
        </p:txBody>
      </p:sp>
      <p:sp>
        <p:nvSpPr>
          <p:cNvPr id="4" name="Slide Number 25"/>
          <p:cNvSpPr>
            <a:spLocks noGrp="1"/>
          </p:cNvSpPr>
          <p:nvPr>
            <p:ph type="sldNum" sz="quarter" idx="12"/>
          </p:nvPr>
        </p:nvSpPr>
        <p:spPr/>
        <p:txBody>
          <a:bodyPr/>
          <a:lstStyle/>
          <a:p>
            <a:fld id="{B0992472-6D7E-4EB6-8254-CB112D5B2466}" type="slidenum">
              <a:rPr lang="en-US" smtClean="0"/>
              <a:t>25</a:t>
            </a:fld>
            <a:endParaRPr lang="en-US" dirty="0"/>
          </a:p>
        </p:txBody>
      </p:sp>
    </p:spTree>
    <p:extLst>
      <p:ext uri="{BB962C8B-B14F-4D97-AF65-F5344CB8AC3E}">
        <p14:creationId xmlns:p14="http://schemas.microsoft.com/office/powerpoint/2010/main" val="305374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a:t>Research on Learning Analytics</a:t>
            </a:r>
          </a:p>
        </p:txBody>
      </p:sp>
      <p:sp>
        <p:nvSpPr>
          <p:cNvPr id="3" name="Body"/>
          <p:cNvSpPr>
            <a:spLocks noGrp="1"/>
          </p:cNvSpPr>
          <p:nvPr>
            <p:ph idx="1"/>
          </p:nvPr>
        </p:nvSpPr>
        <p:spPr/>
        <p:txBody>
          <a:bodyPr>
            <a:normAutofit/>
          </a:bodyPr>
          <a:lstStyle/>
          <a:p>
            <a:r>
              <a:rPr lang="en-US" dirty="0"/>
              <a:t>Most focus on online or blended courses</a:t>
            </a:r>
          </a:p>
          <a:p>
            <a:r>
              <a:rPr lang="en-US" dirty="0"/>
              <a:t>Mixed results on how LMS usage facilitates learning </a:t>
            </a:r>
            <a:r>
              <a:rPr lang="en-US" sz="2400" dirty="0"/>
              <a:t>(</a:t>
            </a:r>
            <a:r>
              <a:rPr lang="en-US" sz="2400" dirty="0" err="1"/>
              <a:t>Gasevic</a:t>
            </a:r>
            <a:r>
              <a:rPr lang="en-US" sz="2400" dirty="0"/>
              <a:t> et al. 2016)</a:t>
            </a:r>
            <a:endParaRPr lang="en-US" dirty="0"/>
          </a:p>
          <a:p>
            <a:pPr lvl="1"/>
            <a:r>
              <a:rPr lang="en-US" dirty="0"/>
              <a:t>Inconsistency in measuring “LMS usage”</a:t>
            </a:r>
          </a:p>
          <a:p>
            <a:pPr lvl="1"/>
            <a:r>
              <a:rPr lang="en-US" dirty="0"/>
              <a:t>Predictive power varies by course type</a:t>
            </a:r>
          </a:p>
          <a:p>
            <a:pPr lvl="1"/>
            <a:r>
              <a:rPr lang="en-US" dirty="0"/>
              <a:t>More use does not always mean more engagement and/or learning </a:t>
            </a:r>
            <a:r>
              <a:rPr lang="en-US" sz="2000" dirty="0"/>
              <a:t>(Halverson et al., 2014; You, 2016)</a:t>
            </a:r>
            <a:endParaRPr lang="en-US" dirty="0"/>
          </a:p>
          <a:p>
            <a:pPr lvl="2"/>
            <a:endParaRPr lang="en-US" dirty="0"/>
          </a:p>
        </p:txBody>
      </p:sp>
      <p:sp>
        <p:nvSpPr>
          <p:cNvPr id="4" name="Slide Number 3"/>
          <p:cNvSpPr>
            <a:spLocks noGrp="1"/>
          </p:cNvSpPr>
          <p:nvPr>
            <p:ph type="sldNum" sz="quarter" idx="12"/>
          </p:nvPr>
        </p:nvSpPr>
        <p:spPr/>
        <p:txBody>
          <a:bodyPr/>
          <a:lstStyle/>
          <a:p>
            <a:fld id="{B0992472-6D7E-4EB6-8254-CB112D5B2466}" type="slidenum">
              <a:rPr lang="en-US" smtClean="0"/>
              <a:t>3</a:t>
            </a:fld>
            <a:endParaRPr lang="en-US" dirty="0"/>
          </a:p>
        </p:txBody>
      </p:sp>
    </p:spTree>
    <p:extLst>
      <p:ext uri="{BB962C8B-B14F-4D97-AF65-F5344CB8AC3E}">
        <p14:creationId xmlns:p14="http://schemas.microsoft.com/office/powerpoint/2010/main" val="419371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normAutofit fontScale="90000"/>
          </a:bodyPr>
          <a:lstStyle/>
          <a:p>
            <a:r>
              <a:rPr lang="en-US" dirty="0"/>
              <a:t>Research on Learning Analytics Challenges</a:t>
            </a:r>
          </a:p>
        </p:txBody>
      </p:sp>
      <p:sp>
        <p:nvSpPr>
          <p:cNvPr id="3" name="Body"/>
          <p:cNvSpPr>
            <a:spLocks noGrp="1"/>
          </p:cNvSpPr>
          <p:nvPr>
            <p:ph idx="1"/>
          </p:nvPr>
        </p:nvSpPr>
        <p:spPr/>
        <p:txBody>
          <a:bodyPr/>
          <a:lstStyle/>
          <a:p>
            <a:r>
              <a:rPr lang="en-US" dirty="0"/>
              <a:t>Lack of research exploring how </a:t>
            </a:r>
            <a:r>
              <a:rPr lang="en-US" dirty="0">
                <a:solidFill>
                  <a:srgbClr val="C00000"/>
                </a:solidFill>
              </a:rPr>
              <a:t>cognitive factors </a:t>
            </a:r>
            <a:r>
              <a:rPr lang="en-US" dirty="0"/>
              <a:t>may influence learning activity patterns within an LMS</a:t>
            </a:r>
          </a:p>
          <a:p>
            <a:endParaRPr lang="en-US" b="1" dirty="0"/>
          </a:p>
          <a:p>
            <a:r>
              <a:rPr lang="en-US" b="1" dirty="0"/>
              <a:t>Goal: Empirically examine individual differences in cognitive processes, LMS usage, and learning outcomes</a:t>
            </a:r>
          </a:p>
        </p:txBody>
      </p:sp>
      <p:sp>
        <p:nvSpPr>
          <p:cNvPr id="4" name="Slide Number 4"/>
          <p:cNvSpPr>
            <a:spLocks noGrp="1"/>
          </p:cNvSpPr>
          <p:nvPr>
            <p:ph type="sldNum" sz="quarter" idx="12"/>
          </p:nvPr>
        </p:nvSpPr>
        <p:spPr/>
        <p:txBody>
          <a:bodyPr/>
          <a:lstStyle/>
          <a:p>
            <a:fld id="{B0992472-6D7E-4EB6-8254-CB112D5B2466}" type="slidenum">
              <a:rPr lang="en-US" smtClean="0"/>
              <a:t>4</a:t>
            </a:fld>
            <a:endParaRPr lang="en-US" dirty="0"/>
          </a:p>
        </p:txBody>
      </p:sp>
    </p:spTree>
    <p:extLst>
      <p:ext uri="{BB962C8B-B14F-4D97-AF65-F5344CB8AC3E}">
        <p14:creationId xmlns:p14="http://schemas.microsoft.com/office/powerpoint/2010/main" val="226741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Methods</a:t>
            </a:r>
          </a:p>
        </p:txBody>
      </p:sp>
      <p:sp>
        <p:nvSpPr>
          <p:cNvPr id="3" name="Body"/>
          <p:cNvSpPr>
            <a:spLocks noGrp="1"/>
          </p:cNvSpPr>
          <p:nvPr>
            <p:ph idx="1"/>
          </p:nvPr>
        </p:nvSpPr>
        <p:spPr/>
        <p:txBody>
          <a:bodyPr/>
          <a:lstStyle/>
          <a:p>
            <a:r>
              <a:rPr lang="en-US" dirty="0"/>
              <a:t>Students in two psychology courses</a:t>
            </a:r>
          </a:p>
          <a:p>
            <a:pPr lvl="1"/>
            <a:r>
              <a:rPr lang="en-US" dirty="0"/>
              <a:t>Research methods: </a:t>
            </a:r>
            <a:r>
              <a:rPr lang="en-US" i="1" dirty="0"/>
              <a:t>N</a:t>
            </a:r>
            <a:r>
              <a:rPr lang="en-US" dirty="0"/>
              <a:t> = 121</a:t>
            </a:r>
          </a:p>
          <a:p>
            <a:pPr lvl="1"/>
            <a:r>
              <a:rPr lang="en-US" dirty="0"/>
              <a:t>Statistics: </a:t>
            </a:r>
            <a:r>
              <a:rPr lang="en-US" i="1" dirty="0"/>
              <a:t>N</a:t>
            </a:r>
            <a:r>
              <a:rPr lang="en-US" dirty="0"/>
              <a:t> = 119</a:t>
            </a:r>
          </a:p>
          <a:p>
            <a:r>
              <a:rPr lang="en-US" dirty="0"/>
              <a:t>LMS usage variables and course grades</a:t>
            </a:r>
          </a:p>
          <a:p>
            <a:r>
              <a:rPr lang="en-US" dirty="0"/>
              <a:t>Cognitive tasks completed online for course extra credit</a:t>
            </a:r>
          </a:p>
        </p:txBody>
      </p:sp>
      <p:sp>
        <p:nvSpPr>
          <p:cNvPr id="4" name="Slide Number 5"/>
          <p:cNvSpPr>
            <a:spLocks noGrp="1"/>
          </p:cNvSpPr>
          <p:nvPr>
            <p:ph type="sldNum" sz="quarter" idx="12"/>
          </p:nvPr>
        </p:nvSpPr>
        <p:spPr/>
        <p:txBody>
          <a:bodyPr/>
          <a:lstStyle/>
          <a:p>
            <a:fld id="{B0992472-6D7E-4EB6-8254-CB112D5B2466}" type="slidenum">
              <a:rPr lang="en-US" smtClean="0"/>
              <a:t>5</a:t>
            </a:fld>
            <a:endParaRPr lang="en-US" dirty="0"/>
          </a:p>
        </p:txBody>
      </p:sp>
    </p:spTree>
    <p:extLst>
      <p:ext uri="{BB962C8B-B14F-4D97-AF65-F5344CB8AC3E}">
        <p14:creationId xmlns:p14="http://schemas.microsoft.com/office/powerpoint/2010/main" val="282647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Learning Management System (LMS)</a:t>
            </a:r>
          </a:p>
        </p:txBody>
      </p:sp>
      <p:pic>
        <p:nvPicPr>
          <p:cNvPr id="3" name="Picture" descr="Screenshot of UMD’s Enterprise Learning Management System (aka ELMS-Canvas). It can be a common course space online for instructors and students.&#10;"/>
          <p:cNvPicPr>
            <a:picLocks noChangeAspect="1"/>
          </p:cNvPicPr>
          <p:nvPr/>
        </p:nvPicPr>
        <p:blipFill>
          <a:blip r:embed="rId3"/>
          <a:stretch>
            <a:fillRect/>
          </a:stretch>
        </p:blipFill>
        <p:spPr>
          <a:xfrm>
            <a:off x="990600" y="1540789"/>
            <a:ext cx="7162800" cy="5220346"/>
          </a:xfrm>
          <a:prstGeom prst="rect">
            <a:avLst/>
          </a:prstGeom>
        </p:spPr>
      </p:pic>
      <p:sp>
        <p:nvSpPr>
          <p:cNvPr id="4" name="Slide Number 6"/>
          <p:cNvSpPr>
            <a:spLocks noGrp="1"/>
          </p:cNvSpPr>
          <p:nvPr>
            <p:ph type="sldNum" sz="quarter" idx="12"/>
          </p:nvPr>
        </p:nvSpPr>
        <p:spPr/>
        <p:txBody>
          <a:bodyPr/>
          <a:lstStyle/>
          <a:p>
            <a:fld id="{B0992472-6D7E-4EB6-8254-CB112D5B2466}" type="slidenum">
              <a:rPr lang="en-US" smtClean="0"/>
              <a:t>6</a:t>
            </a:fld>
            <a:endParaRPr lang="en-US" dirty="0"/>
          </a:p>
        </p:txBody>
      </p:sp>
    </p:spTree>
    <p:extLst>
      <p:ext uri="{BB962C8B-B14F-4D97-AF65-F5344CB8AC3E}">
        <p14:creationId xmlns:p14="http://schemas.microsoft.com/office/powerpoint/2010/main" val="223099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p:cNvSpPr>
            <a:spLocks noGrp="1"/>
          </p:cNvSpPr>
          <p:nvPr>
            <p:ph type="title"/>
          </p:nvPr>
        </p:nvSpPr>
        <p:spPr/>
        <p:txBody>
          <a:bodyPr>
            <a:normAutofit fontScale="90000"/>
          </a:bodyPr>
          <a:lstStyle/>
          <a:p>
            <a:r>
              <a:rPr lang="en-US" dirty="0"/>
              <a:t>Learning Management System (LMS)</a:t>
            </a:r>
          </a:p>
        </p:txBody>
      </p:sp>
      <p:pic>
        <p:nvPicPr>
          <p:cNvPr id="8" name="Picture" descr="Screenshot of Publish button in ELMS-Canvas. Each semester a space is automatically generated within our ELMS-Canvas instance (with exception of some types of sections, like independent study). Only when an instructor publishes a space do students have access to it. &#10;"/>
          <p:cNvPicPr>
            <a:picLocks noChangeAspect="1"/>
          </p:cNvPicPr>
          <p:nvPr/>
        </p:nvPicPr>
        <p:blipFill>
          <a:blip r:embed="rId3"/>
          <a:stretch>
            <a:fillRect/>
          </a:stretch>
        </p:blipFill>
        <p:spPr>
          <a:xfrm>
            <a:off x="2239879" y="1752600"/>
            <a:ext cx="4664242" cy="4439459"/>
          </a:xfrm>
          <a:prstGeom prst="rect">
            <a:avLst/>
          </a:prstGeom>
        </p:spPr>
      </p:pic>
      <p:sp>
        <p:nvSpPr>
          <p:cNvPr id="4" name="Slide Number 7"/>
          <p:cNvSpPr>
            <a:spLocks noGrp="1"/>
          </p:cNvSpPr>
          <p:nvPr>
            <p:ph type="sldNum" sz="quarter" idx="12"/>
          </p:nvPr>
        </p:nvSpPr>
        <p:spPr/>
        <p:txBody>
          <a:bodyPr/>
          <a:lstStyle/>
          <a:p>
            <a:fld id="{B0992472-6D7E-4EB6-8254-CB112D5B2466}" type="slidenum">
              <a:rPr lang="en-US" smtClean="0"/>
              <a:t>7</a:t>
            </a:fld>
            <a:endParaRPr lang="en-US" dirty="0"/>
          </a:p>
        </p:txBody>
      </p:sp>
    </p:spTree>
    <p:extLst>
      <p:ext uri="{BB962C8B-B14F-4D97-AF65-F5344CB8AC3E}">
        <p14:creationId xmlns:p14="http://schemas.microsoft.com/office/powerpoint/2010/main" val="52730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Statistics and Research Methods Courses</a:t>
            </a:r>
          </a:p>
        </p:txBody>
      </p:sp>
      <p:pic>
        <p:nvPicPr>
          <p:cNvPr id="7" name="Picture " descr="Screenshot of syllabus page in ELMS-Canvas. Illustrates the first place students often navigate to. If a student spends 1 minutes on this page, this represents one minute of time in the course space."/>
          <p:cNvPicPr>
            <a:picLocks noChangeAspect="1"/>
          </p:cNvPicPr>
          <p:nvPr/>
        </p:nvPicPr>
        <p:blipFill>
          <a:blip r:embed="rId3"/>
          <a:stretch>
            <a:fillRect/>
          </a:stretch>
        </p:blipFill>
        <p:spPr>
          <a:xfrm>
            <a:off x="762000" y="1453734"/>
            <a:ext cx="7620000" cy="4252148"/>
          </a:xfrm>
          <a:prstGeom prst="rect">
            <a:avLst/>
          </a:prstGeom>
        </p:spPr>
      </p:pic>
      <p:sp>
        <p:nvSpPr>
          <p:cNvPr id="4" name="Slide Number 8"/>
          <p:cNvSpPr>
            <a:spLocks noGrp="1"/>
          </p:cNvSpPr>
          <p:nvPr>
            <p:ph type="sldNum" sz="quarter" idx="12"/>
          </p:nvPr>
        </p:nvSpPr>
        <p:spPr/>
        <p:txBody>
          <a:bodyPr/>
          <a:lstStyle/>
          <a:p>
            <a:fld id="{B0992472-6D7E-4EB6-8254-CB112D5B2466}" type="slidenum">
              <a:rPr lang="en-US" smtClean="0"/>
              <a:t>8</a:t>
            </a:fld>
            <a:endParaRPr lang="en-US" dirty="0"/>
          </a:p>
        </p:txBody>
      </p:sp>
    </p:spTree>
    <p:extLst>
      <p:ext uri="{BB962C8B-B14F-4D97-AF65-F5344CB8AC3E}">
        <p14:creationId xmlns:p14="http://schemas.microsoft.com/office/powerpoint/2010/main" val="287295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tle Picture "/>
          <p:cNvPicPr>
            <a:picLocks noChangeAspect="1"/>
          </p:cNvPicPr>
          <p:nvPr/>
        </p:nvPicPr>
        <p:blipFill>
          <a:blip r:embed="rId3"/>
          <a:stretch>
            <a:fillRect/>
          </a:stretch>
        </p:blipFill>
        <p:spPr>
          <a:xfrm>
            <a:off x="381000" y="274638"/>
            <a:ext cx="6098923" cy="1782762"/>
          </a:xfrm>
          <a:prstGeom prst="rect">
            <a:avLst/>
          </a:prstGeom>
        </p:spPr>
      </p:pic>
      <p:grpSp>
        <p:nvGrpSpPr>
          <p:cNvPr id="3" name="Group " descr="Screenshot of the modules page. Illustrates that if students click on the modules link from the syllabus page, this represents two page views in the course. Our two LMS variables were time in the course space and page views.">
            <a:extLst>
              <a:ext uri="{FF2B5EF4-FFF2-40B4-BE49-F238E27FC236}">
                <a16:creationId xmlns:a16="http://schemas.microsoft.com/office/drawing/2014/main" id="{6A3C72BE-F098-4C6B-9D39-E00B45934B18}"/>
              </a:ext>
            </a:extLst>
          </p:cNvPr>
          <p:cNvGrpSpPr/>
          <p:nvPr/>
        </p:nvGrpSpPr>
        <p:grpSpPr>
          <a:xfrm>
            <a:off x="984917" y="2135815"/>
            <a:ext cx="4891088" cy="4594098"/>
            <a:chOff x="984917" y="2135815"/>
            <a:chExt cx="4891088" cy="4594098"/>
          </a:xfrm>
        </p:grpSpPr>
        <p:pic>
          <p:nvPicPr>
            <p:cNvPr id="6" name="Picture 1"/>
            <p:cNvPicPr>
              <a:picLocks noChangeAspect="1"/>
            </p:cNvPicPr>
            <p:nvPr/>
          </p:nvPicPr>
          <p:blipFill>
            <a:blip r:embed="rId4"/>
            <a:stretch>
              <a:fillRect/>
            </a:stretch>
          </p:blipFill>
          <p:spPr>
            <a:xfrm>
              <a:off x="984917" y="2135815"/>
              <a:ext cx="4891088" cy="2892253"/>
            </a:xfrm>
            <a:prstGeom prst="rect">
              <a:avLst/>
            </a:prstGeom>
          </p:spPr>
        </p:pic>
        <p:pic>
          <p:nvPicPr>
            <p:cNvPr id="7" name="Picture 2"/>
            <p:cNvPicPr>
              <a:picLocks noChangeAspect="1"/>
            </p:cNvPicPr>
            <p:nvPr/>
          </p:nvPicPr>
          <p:blipFill>
            <a:blip r:embed="rId5"/>
            <a:stretch>
              <a:fillRect/>
            </a:stretch>
          </p:blipFill>
          <p:spPr>
            <a:xfrm>
              <a:off x="1142999" y="4221704"/>
              <a:ext cx="4733005" cy="2508209"/>
            </a:xfrm>
            <a:prstGeom prst="rect">
              <a:avLst/>
            </a:prstGeom>
          </p:spPr>
        </p:pic>
      </p:grpSp>
      <p:sp>
        <p:nvSpPr>
          <p:cNvPr id="4" name="Slide Number 9"/>
          <p:cNvSpPr>
            <a:spLocks noGrp="1"/>
          </p:cNvSpPr>
          <p:nvPr>
            <p:ph type="sldNum" sz="quarter" idx="12"/>
          </p:nvPr>
        </p:nvSpPr>
        <p:spPr/>
        <p:txBody>
          <a:bodyPr/>
          <a:lstStyle/>
          <a:p>
            <a:fld id="{B0992472-6D7E-4EB6-8254-CB112D5B2466}" type="slidenum">
              <a:rPr lang="en-US" smtClean="0"/>
              <a:t>9</a:t>
            </a:fld>
            <a:endParaRPr lang="en-US" dirty="0"/>
          </a:p>
        </p:txBody>
      </p:sp>
    </p:spTree>
    <p:extLst>
      <p:ext uri="{BB962C8B-B14F-4D97-AF65-F5344CB8AC3E}">
        <p14:creationId xmlns:p14="http://schemas.microsoft.com/office/powerpoint/2010/main" val="1996524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13A6CBECE9E648B7836D78C4B74468" ma:contentTypeVersion="1" ma:contentTypeDescription="Create a new document." ma:contentTypeScope="" ma:versionID="0fd4729cd7fcc3f6e79f728967286c81">
  <xsd:schema xmlns:xsd="http://www.w3.org/2001/XMLSchema" xmlns:xs="http://www.w3.org/2001/XMLSchema" xmlns:p="http://schemas.microsoft.com/office/2006/metadata/properties" targetNamespace="http://schemas.microsoft.com/office/2006/metadata/properties" ma:root="true" ma:fieldsID="719114aaacdcfd41c66a7e5c1fff67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0DDF17-4242-4B93-A261-8464A64A9FB2}">
  <ds:schemaRefs>
    <ds:schemaRef ds:uri="http://www.w3.org/XML/1998/namespace"/>
    <ds:schemaRef ds:uri="http://purl.org/dc/dcmitype/"/>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F52D303-332A-45F1-AD7E-9CD1E267C422}">
  <ds:schemaRefs>
    <ds:schemaRef ds:uri="http://schemas.microsoft.com/sharepoint/v3/contenttype/forms"/>
  </ds:schemaRefs>
</ds:datastoreItem>
</file>

<file path=customXml/itemProps3.xml><?xml version="1.0" encoding="utf-8"?>
<ds:datastoreItem xmlns:ds="http://schemas.openxmlformats.org/officeDocument/2006/customXml" ds:itemID="{24912286-D7FE-4BEA-8F94-425FBDB666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8116</TotalTime>
  <Words>1100</Words>
  <Application>Microsoft Office PowerPoint</Application>
  <PresentationFormat>On-screen Show (4:3)</PresentationFormat>
  <Paragraphs>169</Paragraphs>
  <Slides>25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Courier New</vt:lpstr>
      <vt:lpstr>Office Theme</vt:lpstr>
      <vt:lpstr>Examining the Relationship Between Executive Control and Student Learning Behaviors</vt:lpstr>
      <vt:lpstr>Growth in learner data</vt:lpstr>
      <vt:lpstr>Research on Learning Analytics</vt:lpstr>
      <vt:lpstr>Research on Learning Analytics Challenges</vt:lpstr>
      <vt:lpstr>Methods</vt:lpstr>
      <vt:lpstr>Learning Management System (LMS)</vt:lpstr>
      <vt:lpstr>Learning Management System (LMS)</vt:lpstr>
      <vt:lpstr>Statistics and Research Methods Courses</vt:lpstr>
      <vt:lpstr>PowerPoint Presentation</vt:lpstr>
      <vt:lpstr>PowerPoint Presentation</vt:lpstr>
      <vt:lpstr>Course grades</vt:lpstr>
      <vt:lpstr>Cognitive tasks</vt:lpstr>
      <vt:lpstr>Analysis</vt:lpstr>
      <vt:lpstr>RQ1: Is LMS usage related to learning outcomes?</vt:lpstr>
      <vt:lpstr>RQ2: Are cognitive abilities related to LMS usage?</vt:lpstr>
      <vt:lpstr>RQ3: Do cognitive abilities moderate the effects of LMS usage on outcomes?</vt:lpstr>
      <vt:lpstr>Results</vt:lpstr>
      <vt:lpstr>RQ1: LMS &amp; outcomes</vt:lpstr>
      <vt:lpstr>RQ2: Cognitive &amp; LMS</vt:lpstr>
      <vt:lpstr>RQ3: Interactions</vt:lpstr>
      <vt:lpstr>Summary of Findings</vt:lpstr>
      <vt:lpstr>Summary of Findings (cont.)</vt:lpstr>
      <vt:lpstr>Potential Factors</vt:lpstr>
      <vt:lpstr>Future Directions</vt:lpstr>
      <vt:lpstr>Conclusions</vt:lpstr>
    </vt:vector>
  </TitlesOfParts>
  <Company>Center for Advanced Study of Language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NCZ</dc:creator>
  <dc:description/>
  <cp:lastModifiedBy>Alia Katherine Lancaster</cp:lastModifiedBy>
  <cp:revision>403</cp:revision>
  <cp:lastPrinted>2017-10-24T17:01:52Z</cp:lastPrinted>
  <dcterms:created xsi:type="dcterms:W3CDTF">2013-10-18T17:03:57Z</dcterms:created>
  <dcterms:modified xsi:type="dcterms:W3CDTF">2022-10-10T15:46:03Z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0x010100B413A6CBECE9E648B7836D78C4B74468</vt:lpwstr>
  </property>
</Properties>
</file>